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Lst>
  <p:sldSz cy="10287000" cx="18288000"/>
  <p:notesSz cx="6858000" cy="9144000"/>
  <p:embeddedFontLst>
    <p:embeddedFont>
      <p:font typeface="Roboto Slab"/>
      <p:regular r:id="rId107"/>
      <p:bold r:id="rId108"/>
    </p:embeddedFont>
    <p:embeddedFont>
      <p:font typeface="Bitter"/>
      <p:regular r:id="rId109"/>
      <p:bold r:id="rId110"/>
      <p:italic r:id="rId111"/>
      <p:boldItalic r:id="rId112"/>
    </p:embeddedFont>
    <p:embeddedFont>
      <p:font typeface="Century Gothic"/>
      <p:regular r:id="rId113"/>
      <p:bold r:id="rId114"/>
      <p:italic r:id="rId115"/>
      <p:boldItalic r:id="rId116"/>
    </p:embeddedFont>
    <p:embeddedFont>
      <p:font typeface="Montserrat"/>
      <p:regular r:id="rId117"/>
      <p:bold r:id="rId118"/>
      <p:italic r:id="rId119"/>
      <p:boldItalic r:id="rId120"/>
    </p:embeddedFont>
    <p:embeddedFont>
      <p:font typeface="Open Sans SemiBold"/>
      <p:regular r:id="rId121"/>
      <p:bold r:id="rId122"/>
      <p:italic r:id="rId123"/>
      <p:boldItalic r:id="rId124"/>
    </p:embeddedFont>
    <p:embeddedFont>
      <p:font typeface="Red Hat Display"/>
      <p:regular r:id="rId125"/>
      <p:bold r:id="rId126"/>
      <p:italic r:id="rId127"/>
      <p:boldItalic r:id="rId128"/>
    </p:embeddedFont>
    <p:embeddedFont>
      <p:font typeface="Open Sans ExtraBold"/>
      <p:bold r:id="rId129"/>
      <p:boldItalic r:id="rId130"/>
    </p:embeddedFont>
    <p:embeddedFont>
      <p:font typeface="Open Sans Medium"/>
      <p:regular r:id="rId131"/>
      <p:bold r:id="rId132"/>
      <p:italic r:id="rId133"/>
      <p:boldItalic r:id="rId134"/>
    </p:embeddedFont>
    <p:embeddedFont>
      <p:font typeface="Bitter Medium"/>
      <p:regular r:id="rId135"/>
      <p:bold r:id="rId136"/>
      <p:italic r:id="rId137"/>
      <p:boldItalic r:id="rId138"/>
    </p:embeddedFont>
    <p:embeddedFont>
      <p:font typeface="Gill Sans"/>
      <p:regular r:id="rId139"/>
      <p:bold r:id="rId140"/>
    </p:embeddedFont>
    <p:embeddedFont>
      <p:font typeface="Bitter SemiBold"/>
      <p:regular r:id="rId141"/>
      <p:bold r:id="rId142"/>
      <p:italic r:id="rId143"/>
      <p:boldItalic r:id="rId144"/>
    </p:embeddedFont>
    <p:embeddedFont>
      <p:font typeface="Open Sans Light"/>
      <p:regular r:id="rId145"/>
      <p:bold r:id="rId146"/>
      <p:italic r:id="rId147"/>
      <p:boldItalic r:id="rId148"/>
    </p:embeddedFont>
    <p:embeddedFont>
      <p:font typeface="Open Sans"/>
      <p:regular r:id="rId149"/>
      <p:bold r:id="rId150"/>
      <p:italic r:id="rId151"/>
      <p:boldItalic r:id="rId1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12">
          <p15:clr>
            <a:srgbClr val="A4A3A4"/>
          </p15:clr>
        </p15:guide>
        <p15:guide id="2" pos="5767">
          <p15:clr>
            <a:srgbClr val="A4A3A4"/>
          </p15:clr>
        </p15:guide>
        <p15:guide id="3" orient="horz" pos="15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1A2A83F-D7A1-4699-995B-9F16761E42F5}">
  <a:tblStyle styleId="{81A2A83F-D7A1-4699-995B-9F16761E42F5}"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DFF"/>
          </a:solidFill>
        </a:fill>
      </a:tcStyle>
    </a:wholeTbl>
    <a:band1H>
      <a:tcTxStyle b="off" i="off"/>
      <a:tcStyle>
        <a:fill>
          <a:solidFill>
            <a:srgbClr val="CAD9FF"/>
          </a:solidFill>
        </a:fill>
      </a:tcStyle>
    </a:band1H>
    <a:band2H>
      <a:tcTxStyle b="off" i="off"/>
    </a:band2H>
    <a:band1V>
      <a:tcTxStyle b="off" i="off"/>
      <a:tcStyle>
        <a:fill>
          <a:solidFill>
            <a:srgbClr val="CAD9FF"/>
          </a:solidFill>
        </a:fill>
      </a:tcStyle>
    </a:band1V>
    <a:band2V>
      <a:tcTxStyle b="off" i="off"/>
    </a:band2V>
    <a:lastCol>
      <a:tcTxStyle b="on" i="off">
        <a:font>
          <a:latin typeface="Arial"/>
          <a:ea typeface="Arial"/>
          <a:cs typeface="Arial"/>
        </a:font>
        <a:srgbClr val="FFFFFF"/>
      </a:tcTxStyle>
      <a:tcStyle>
        <a:fill>
          <a:solidFill>
            <a:srgbClr val="0088FF"/>
          </a:solidFill>
        </a:fill>
      </a:tcStyle>
    </a:lastCol>
    <a:firstCol>
      <a:tcTxStyle b="on" i="off">
        <a:font>
          <a:latin typeface="Arial"/>
          <a:ea typeface="Arial"/>
          <a:cs typeface="Arial"/>
        </a:font>
        <a:srgbClr val="FFFFFF"/>
      </a:tcTxStyle>
      <a:tcStyle>
        <a:fill>
          <a:solidFill>
            <a:srgbClr val="0088FF"/>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0088FF"/>
          </a:solidFill>
        </a:fill>
      </a:tcStyle>
    </a:lastRow>
    <a:seCell>
      <a:tcTxStyle b="off" i="off"/>
    </a:seCell>
    <a:swCell>
      <a:tcTxStyle b="off" i="off"/>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0088FF"/>
          </a:solidFill>
        </a:fill>
      </a:tcStyle>
    </a:firstRow>
    <a:neCell>
      <a:tcTxStyle b="off" i="off"/>
    </a:neCell>
    <a:nwCell>
      <a:tcTxStyle b="off" i="off"/>
    </a:nwCell>
  </a:tblStyle>
  <a:tblStyle styleId="{27B43AA7-FB3D-4F27-8487-1CE36CDACCF7}"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12" orient="horz"/>
        <p:guide pos="5767"/>
        <p:guide pos="15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RobotoSlab-regular.fntdata"/><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font" Target="fonts/Bitter-regular.fntdata"/><Relationship Id="rId108" Type="http://schemas.openxmlformats.org/officeDocument/2006/relationships/font" Target="fonts/RobotoSlab-bold.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OpenSansExtraBold-bold.fntdata"/><Relationship Id="rId128" Type="http://schemas.openxmlformats.org/officeDocument/2006/relationships/font" Target="fonts/RedHatDisplay-boldItalic.fntdata"/><Relationship Id="rId127" Type="http://schemas.openxmlformats.org/officeDocument/2006/relationships/font" Target="fonts/RedHatDisplay-italic.fntdata"/><Relationship Id="rId126" Type="http://schemas.openxmlformats.org/officeDocument/2006/relationships/font" Target="fonts/RedHatDisplay-bold.fntdata"/><Relationship Id="rId26" Type="http://schemas.openxmlformats.org/officeDocument/2006/relationships/slide" Target="slides/slide20.xml"/><Relationship Id="rId121" Type="http://schemas.openxmlformats.org/officeDocument/2006/relationships/font" Target="fonts/OpenSansSemiBold-regular.fntdata"/><Relationship Id="rId25" Type="http://schemas.openxmlformats.org/officeDocument/2006/relationships/slide" Target="slides/slide19.xml"/><Relationship Id="rId120" Type="http://schemas.openxmlformats.org/officeDocument/2006/relationships/font" Target="fonts/Montserrat-boldItalic.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RedHatDisplay-regular.fntdata"/><Relationship Id="rId29" Type="http://schemas.openxmlformats.org/officeDocument/2006/relationships/slide" Target="slides/slide23.xml"/><Relationship Id="rId124" Type="http://schemas.openxmlformats.org/officeDocument/2006/relationships/font" Target="fonts/OpenSansSemiBold-boldItalic.fntdata"/><Relationship Id="rId123" Type="http://schemas.openxmlformats.org/officeDocument/2006/relationships/font" Target="fonts/OpenSansSemiBold-italic.fntdata"/><Relationship Id="rId122" Type="http://schemas.openxmlformats.org/officeDocument/2006/relationships/font" Target="fonts/OpenSansSemiBold-bold.fntdata"/><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font" Target="fonts/Montserrat-bold.fntdata"/><Relationship Id="rId117" Type="http://schemas.openxmlformats.org/officeDocument/2006/relationships/font" Target="fonts/Montserrat-regular.fntdata"/><Relationship Id="rId116" Type="http://schemas.openxmlformats.org/officeDocument/2006/relationships/font" Target="fonts/CenturyGothic-boldItalic.fntdata"/><Relationship Id="rId115" Type="http://schemas.openxmlformats.org/officeDocument/2006/relationships/font" Target="fonts/CenturyGothic-italic.fntdata"/><Relationship Id="rId119" Type="http://schemas.openxmlformats.org/officeDocument/2006/relationships/font" Target="fonts/Montserrat-italic.fntdata"/><Relationship Id="rId15" Type="http://schemas.openxmlformats.org/officeDocument/2006/relationships/slide" Target="slides/slide9.xml"/><Relationship Id="rId110" Type="http://schemas.openxmlformats.org/officeDocument/2006/relationships/font" Target="fonts/Bitter-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CenturyGothic-bold.fntdata"/><Relationship Id="rId18" Type="http://schemas.openxmlformats.org/officeDocument/2006/relationships/slide" Target="slides/slide12.xml"/><Relationship Id="rId113" Type="http://schemas.openxmlformats.org/officeDocument/2006/relationships/font" Target="fonts/CenturyGothic-regular.fntdata"/><Relationship Id="rId112" Type="http://schemas.openxmlformats.org/officeDocument/2006/relationships/font" Target="fonts/Bitter-boldItalic.fntdata"/><Relationship Id="rId111" Type="http://schemas.openxmlformats.org/officeDocument/2006/relationships/font" Target="fonts/Bitter-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150" Type="http://schemas.openxmlformats.org/officeDocument/2006/relationships/font" Target="fonts/OpenSans-bold.fntdata"/><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font" Target="fonts/OpenSans-regular.fntdata"/><Relationship Id="rId4" Type="http://schemas.openxmlformats.org/officeDocument/2006/relationships/tableStyles" Target="tableStyles.xml"/><Relationship Id="rId148" Type="http://schemas.openxmlformats.org/officeDocument/2006/relationships/font" Target="fonts/OpenSansLight-boldItalic.fntdata"/><Relationship Id="rId9" Type="http://schemas.openxmlformats.org/officeDocument/2006/relationships/slide" Target="slides/slide3.xml"/><Relationship Id="rId143" Type="http://schemas.openxmlformats.org/officeDocument/2006/relationships/font" Target="fonts/BitterSemiBold-italic.fntdata"/><Relationship Id="rId142" Type="http://schemas.openxmlformats.org/officeDocument/2006/relationships/font" Target="fonts/BitterSemiBold-bold.fntdata"/><Relationship Id="rId141" Type="http://schemas.openxmlformats.org/officeDocument/2006/relationships/font" Target="fonts/BitterSemiBold-regular.fntdata"/><Relationship Id="rId140" Type="http://schemas.openxmlformats.org/officeDocument/2006/relationships/font" Target="fonts/GillSans-bold.fntdata"/><Relationship Id="rId5" Type="http://schemas.openxmlformats.org/officeDocument/2006/relationships/slideMaster" Target="slideMasters/slideMaster1.xml"/><Relationship Id="rId147" Type="http://schemas.openxmlformats.org/officeDocument/2006/relationships/font" Target="fonts/OpenSansLight-italic.fntdata"/><Relationship Id="rId6" Type="http://schemas.openxmlformats.org/officeDocument/2006/relationships/notesMaster" Target="notesMasters/notesMaster1.xml"/><Relationship Id="rId146" Type="http://schemas.openxmlformats.org/officeDocument/2006/relationships/font" Target="fonts/OpenSansLight-bold.fntdata"/><Relationship Id="rId7" Type="http://schemas.openxmlformats.org/officeDocument/2006/relationships/slide" Target="slides/slide1.xml"/><Relationship Id="rId145" Type="http://schemas.openxmlformats.org/officeDocument/2006/relationships/font" Target="fonts/OpenSansLight-regular.fntdata"/><Relationship Id="rId8" Type="http://schemas.openxmlformats.org/officeDocument/2006/relationships/slide" Target="slides/slide2.xml"/><Relationship Id="rId144" Type="http://schemas.openxmlformats.org/officeDocument/2006/relationships/font" Target="fonts/BitterSemiBold-boldItalic.fntdata"/><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9" Type="http://schemas.openxmlformats.org/officeDocument/2006/relationships/font" Target="fonts/GillSans-regular.fntdata"/><Relationship Id="rId138" Type="http://schemas.openxmlformats.org/officeDocument/2006/relationships/font" Target="fonts/BitterMedium-boldItalic.fntdata"/><Relationship Id="rId137" Type="http://schemas.openxmlformats.org/officeDocument/2006/relationships/font" Target="fonts/BitterMedium-italic.fntdata"/><Relationship Id="rId132" Type="http://schemas.openxmlformats.org/officeDocument/2006/relationships/font" Target="fonts/OpenSansMedium-bold.fntdata"/><Relationship Id="rId131" Type="http://schemas.openxmlformats.org/officeDocument/2006/relationships/font" Target="fonts/OpenSansMedium-regular.fntdata"/><Relationship Id="rId130" Type="http://schemas.openxmlformats.org/officeDocument/2006/relationships/font" Target="fonts/OpenSansExtraBold-boldItalic.fntdata"/><Relationship Id="rId136" Type="http://schemas.openxmlformats.org/officeDocument/2006/relationships/font" Target="fonts/BitterMedium-bold.fntdata"/><Relationship Id="rId135" Type="http://schemas.openxmlformats.org/officeDocument/2006/relationships/font" Target="fonts/BitterMedium-regular.fntdata"/><Relationship Id="rId134" Type="http://schemas.openxmlformats.org/officeDocument/2006/relationships/font" Target="fonts/OpenSansMedium-boldItalic.fntdata"/><Relationship Id="rId133" Type="http://schemas.openxmlformats.org/officeDocument/2006/relationships/font" Target="fonts/OpenSansMedium-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 Id="rId152" Type="http://schemas.openxmlformats.org/officeDocument/2006/relationships/font" Target="fonts/OpenSans-boldItalic.fntdata"/><Relationship Id="rId151" Type="http://schemas.openxmlformats.org/officeDocument/2006/relationships/font" Target="fonts/Open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7dcd8d67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7dcd8d67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7dcd8d67bb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27dcd8d67bb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g27dcd8d67bb_0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3" name="Shape 1383"/>
        <p:cNvGrpSpPr/>
        <p:nvPr/>
      </p:nvGrpSpPr>
      <p:grpSpPr>
        <a:xfrm>
          <a:off x="0" y="0"/>
          <a:ext cx="0" cy="0"/>
          <a:chOff x="0" y="0"/>
          <a:chExt cx="0" cy="0"/>
        </a:xfrm>
      </p:grpSpPr>
      <p:sp>
        <p:nvSpPr>
          <p:cNvPr id="1384" name="Google Shape;1384;g1196bedbe6a_0_1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g1196bedbe6a_0_1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7db13cc1f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7db13cc1f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2da8ec8f3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2da8ec8f3c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Barrier to entry in AI has been lowered</a:t>
            </a:r>
            <a:endParaRPr/>
          </a:p>
        </p:txBody>
      </p:sp>
      <p:sp>
        <p:nvSpPr>
          <p:cNvPr id="188" name="Google Shape;188;g2da8ec8f3c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48214a530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48214a530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dcd8d67bb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213" name="Google Shape;213;g27dcd8d67bb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12968e6c1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12968e6c1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313738c4b91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313738c4b91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e37c31a43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e37c31a43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3009f5122c9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3009f5122c9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046fbbd95_0_5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046fbbd95_0_5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bf6e557f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bf6e557f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a046fbbd95_0_7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2a046fbbd95_0_7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2a0f030e1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2a0f030e1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da8ec8f3c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da8ec8f3c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7a24e8cb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7a24e8cb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2d2d2840d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2d2d2840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0dfe894d7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20dfe894d7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29554a45c5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29554a45c5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29554a45c5b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29554a45c5b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9554a45c5b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9554a45c5b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g2a0f030e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2a0f030e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3009f5122c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3009f5122c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13738c4b91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13738c4b91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210d7d87784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210d7d87784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g210d7d87784_0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12968e6c1c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12968e6c1c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g3009f5122c9_0_3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1" name="Google Shape;391;g3009f5122c9_0_3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g258d3617b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0" name="Google Shape;400;g258d3617b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17db13cc1f9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17db13cc1f9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2098cc26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2098cc26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247a24e8cb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247a24e8cb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210d7d8778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210d7d87784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g210d7d87784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0dfe894d7d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20dfe894d7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009f5122c9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009f5122c9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4" name="Shape 544"/>
        <p:cNvGrpSpPr/>
        <p:nvPr/>
      </p:nvGrpSpPr>
      <p:grpSpPr>
        <a:xfrm>
          <a:off x="0" y="0"/>
          <a:ext cx="0" cy="0"/>
          <a:chOff x="0" y="0"/>
          <a:chExt cx="0" cy="0"/>
        </a:xfrm>
      </p:grpSpPr>
      <p:sp>
        <p:nvSpPr>
          <p:cNvPr id="545" name="Google Shape;545;g275e98a82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g275e98a82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75e98a82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275e98a82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8e01cf51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72" name="Google Shape;572;g28e01cf519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g28e01cf519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e61a893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e61a893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e61a89338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2e61a8933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e5d05882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2e5d05882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e5d05882e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8" name="Google Shape;618;g2e5d05882ef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Aspire model creators to release more model elements under unmodified open source licenses.</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6" name="Shape 626"/>
        <p:cNvGrpSpPr/>
        <p:nvPr/>
      </p:nvGrpSpPr>
      <p:grpSpPr>
        <a:xfrm>
          <a:off x="0" y="0"/>
          <a:ext cx="0" cy="0"/>
          <a:chOff x="0" y="0"/>
          <a:chExt cx="0" cy="0"/>
        </a:xfrm>
      </p:grpSpPr>
      <p:sp>
        <p:nvSpPr>
          <p:cNvPr id="627" name="Google Shape;627;g2e5d05882e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8" name="Google Shape;628;g2e5d05882ef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0" name="Shape 700"/>
        <p:cNvGrpSpPr/>
        <p:nvPr/>
      </p:nvGrpSpPr>
      <p:grpSpPr>
        <a:xfrm>
          <a:off x="0" y="0"/>
          <a:ext cx="0" cy="0"/>
          <a:chOff x="0" y="0"/>
          <a:chExt cx="0" cy="0"/>
        </a:xfrm>
      </p:grpSpPr>
      <p:sp>
        <p:nvSpPr>
          <p:cNvPr id="701" name="Google Shape;701;g2e5d05882e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2e5d05882e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e5d05882ef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e5d05882e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3009f5122c9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3009f5122c9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e5d05882e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9" name="Google Shape;719;g2e5d05882e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2829195e2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2829195e2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bdac6cd9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4" name="Google Shape;734;g2bdac6cd9df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g2bdac6cd9df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2bdac6cd9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2bdac6cd9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2a0f030e1d4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4" name="Google Shape;754;g2a0f030e1d4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3009f5122c9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3009f5122c9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302dcb82fe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302dcb82fe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31a3e7912c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31a3e7912c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31a3e7912cc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1a3e7912cc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31a3e7912cc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31a3e7912cc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Matt: @mdolan@linuxfoundation.org as a talking point I would highlight that the power in today's deep learning models like LLMs is in the data and data is not just the raw and processed datasets but the model weights.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rPr lang="en"/>
              <a:t>Also without datasets there cannot be full transparency, reproducibility and innovation is limited. If we look at the 4 freedoms of open source software and apply them to AI models and their artifacts, we need all of the artifacts to achieve the same level we have with just source code and documentation with conventional software.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009f5122c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009f5122c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1a3e7912c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1a3e7912c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2" name="Shape 872"/>
        <p:cNvGrpSpPr/>
        <p:nvPr/>
      </p:nvGrpSpPr>
      <p:grpSpPr>
        <a:xfrm>
          <a:off x="0" y="0"/>
          <a:ext cx="0" cy="0"/>
          <a:chOff x="0" y="0"/>
          <a:chExt cx="0" cy="0"/>
        </a:xfrm>
      </p:grpSpPr>
      <p:sp>
        <p:nvSpPr>
          <p:cNvPr id="873" name="Google Shape;873;g31a3e7912cc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1a3e7912cc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5" name="Shape 885"/>
        <p:cNvGrpSpPr/>
        <p:nvPr/>
      </p:nvGrpSpPr>
      <p:grpSpPr>
        <a:xfrm>
          <a:off x="0" y="0"/>
          <a:ext cx="0" cy="0"/>
          <a:chOff x="0" y="0"/>
          <a:chExt cx="0" cy="0"/>
        </a:xfrm>
      </p:grpSpPr>
      <p:sp>
        <p:nvSpPr>
          <p:cNvPr id="886" name="Google Shape;886;g31a3e7912cc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31a3e7912cc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301582f694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7" name="Google Shape;897;g301582f694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301582f6943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301582f6943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7" name="Shape 917"/>
        <p:cNvGrpSpPr/>
        <p:nvPr/>
      </p:nvGrpSpPr>
      <p:grpSpPr>
        <a:xfrm>
          <a:off x="0" y="0"/>
          <a:ext cx="0" cy="0"/>
          <a:chOff x="0" y="0"/>
          <a:chExt cx="0" cy="0"/>
        </a:xfrm>
      </p:grpSpPr>
      <p:sp>
        <p:nvSpPr>
          <p:cNvPr id="918" name="Google Shape;918;g301582f694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9" name="Google Shape;919;g301582f694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3" name="Shape 923"/>
        <p:cNvGrpSpPr/>
        <p:nvPr/>
      </p:nvGrpSpPr>
      <p:grpSpPr>
        <a:xfrm>
          <a:off x="0" y="0"/>
          <a:ext cx="0" cy="0"/>
          <a:chOff x="0" y="0"/>
          <a:chExt cx="0" cy="0"/>
        </a:xfrm>
      </p:grpSpPr>
      <p:sp>
        <p:nvSpPr>
          <p:cNvPr id="924" name="Google Shape;924;g301582f694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5" name="Google Shape;925;g301582f694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0" name="Shape 930"/>
        <p:cNvGrpSpPr/>
        <p:nvPr/>
      </p:nvGrpSpPr>
      <p:grpSpPr>
        <a:xfrm>
          <a:off x="0" y="0"/>
          <a:ext cx="0" cy="0"/>
          <a:chOff x="0" y="0"/>
          <a:chExt cx="0" cy="0"/>
        </a:xfrm>
      </p:grpSpPr>
      <p:sp>
        <p:nvSpPr>
          <p:cNvPr id="931" name="Google Shape;931;g30e8a34dce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2" name="Google Shape;932;g30e8a34dce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196bedbe6a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196bedbe6a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1196bedbe6a_0_5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1190344222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11903442226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g11903442226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3009f5122c9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3009f5122c9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2" name="Shape 952"/>
        <p:cNvGrpSpPr/>
        <p:nvPr/>
      </p:nvGrpSpPr>
      <p:grpSpPr>
        <a:xfrm>
          <a:off x="0" y="0"/>
          <a:ext cx="0" cy="0"/>
          <a:chOff x="0" y="0"/>
          <a:chExt cx="0" cy="0"/>
        </a:xfrm>
      </p:grpSpPr>
      <p:sp>
        <p:nvSpPr>
          <p:cNvPr id="953" name="Google Shape;953;g1196bedbe6a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1196bedbe6a_0_5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g1196bedbe6a_0_5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4efff6f13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4" name="Google Shape;964;g24efff6f13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g24efff6f137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11903442226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4" name="Google Shape;974;g11903442226_2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g11903442226_2_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0" name="Shape 980"/>
        <p:cNvGrpSpPr/>
        <p:nvPr/>
      </p:nvGrpSpPr>
      <p:grpSpPr>
        <a:xfrm>
          <a:off x="0" y="0"/>
          <a:ext cx="0" cy="0"/>
          <a:chOff x="0" y="0"/>
          <a:chExt cx="0" cy="0"/>
        </a:xfrm>
      </p:grpSpPr>
      <p:sp>
        <p:nvSpPr>
          <p:cNvPr id="981" name="Google Shape;981;g11903442226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11903442226_2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g11903442226_2_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5" name="Shape 1005"/>
        <p:cNvGrpSpPr/>
        <p:nvPr/>
      </p:nvGrpSpPr>
      <p:grpSpPr>
        <a:xfrm>
          <a:off x="0" y="0"/>
          <a:ext cx="0" cy="0"/>
          <a:chOff x="0" y="0"/>
          <a:chExt cx="0" cy="0"/>
        </a:xfrm>
      </p:grpSpPr>
      <p:sp>
        <p:nvSpPr>
          <p:cNvPr id="1006" name="Google Shape;1006;g1196bedbe6a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1196bedbe6a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g1196bedbe6a_0_5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3" name="Shape 1013"/>
        <p:cNvGrpSpPr/>
        <p:nvPr/>
      </p:nvGrpSpPr>
      <p:grpSpPr>
        <a:xfrm>
          <a:off x="0" y="0"/>
          <a:ext cx="0" cy="0"/>
          <a:chOff x="0" y="0"/>
          <a:chExt cx="0" cy="0"/>
        </a:xfrm>
      </p:grpSpPr>
      <p:sp>
        <p:nvSpPr>
          <p:cNvPr id="1014" name="Google Shape;1014;g1196bedbe6a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1196bedbe6a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g1196bedbe6a_0_6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1196bedbe6a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1196bedbe6a_0_8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g1196bedbe6a_0_8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1" name="Shape 1031"/>
        <p:cNvGrpSpPr/>
        <p:nvPr/>
      </p:nvGrpSpPr>
      <p:grpSpPr>
        <a:xfrm>
          <a:off x="0" y="0"/>
          <a:ext cx="0" cy="0"/>
          <a:chOff x="0" y="0"/>
          <a:chExt cx="0" cy="0"/>
        </a:xfrm>
      </p:grpSpPr>
      <p:sp>
        <p:nvSpPr>
          <p:cNvPr id="1032" name="Google Shape;1032;g1196bedbe6a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3" name="Google Shape;1033;g1196bedbe6a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g1196bedbe6a_0_8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0" name="Shape 1050"/>
        <p:cNvGrpSpPr/>
        <p:nvPr/>
      </p:nvGrpSpPr>
      <p:grpSpPr>
        <a:xfrm>
          <a:off x="0" y="0"/>
          <a:ext cx="0" cy="0"/>
          <a:chOff x="0" y="0"/>
          <a:chExt cx="0" cy="0"/>
        </a:xfrm>
      </p:grpSpPr>
      <p:sp>
        <p:nvSpPr>
          <p:cNvPr id="1051" name="Google Shape;1051;g1196bedbe6a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52" name="Google Shape;1052;g1196bedbe6a_0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g1196bedbe6a_0_8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1196bedbe6a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1196bedbe6a_0_8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196bedbe6a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196bedbe6a_0_3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g1196bedbe6a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6" name="Google Shape;1096;g1196bedbe6a_0_8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1196bedbe6a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1196bedbe6a_0_8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1196bedbe6a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2" name="Google Shape;1142;g1196bedbe6a_0_9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g1196bedbe6a_0_9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g1196bedbe6a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59" name="Google Shape;1159;g1196bedbe6a_0_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g1196bedbe6a_0_9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9" name="Shape 1169"/>
        <p:cNvGrpSpPr/>
        <p:nvPr/>
      </p:nvGrpSpPr>
      <p:grpSpPr>
        <a:xfrm>
          <a:off x="0" y="0"/>
          <a:ext cx="0" cy="0"/>
          <a:chOff x="0" y="0"/>
          <a:chExt cx="0" cy="0"/>
        </a:xfrm>
      </p:grpSpPr>
      <p:sp>
        <p:nvSpPr>
          <p:cNvPr id="1170" name="Google Shape;1170;g1196bedbe6a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71" name="Google Shape;1171;g1196bedbe6a_0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g1196bedbe6a_0_9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1196bedbe6a_0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1196bedbe6a_0_9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g1196bedbe6a_0_9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2e8eb18c3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2e8eb18c3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0" name="Shape 1200"/>
        <p:cNvGrpSpPr/>
        <p:nvPr/>
      </p:nvGrpSpPr>
      <p:grpSpPr>
        <a:xfrm>
          <a:off x="0" y="0"/>
          <a:ext cx="0" cy="0"/>
          <a:chOff x="0" y="0"/>
          <a:chExt cx="0" cy="0"/>
        </a:xfrm>
      </p:grpSpPr>
      <p:sp>
        <p:nvSpPr>
          <p:cNvPr id="1201" name="Google Shape;1201;g1196bedbe6a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2" name="Google Shape;1202;g1196bedbe6a_0_1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g1196bedbe6a_0_11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7db13cc1f9_1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17db13cc1f9_1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17db13cc1f9_1_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2e64bd4a12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2e64bd4a12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e37c31a43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e37c31a43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210c5f9b04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210c5f9b04c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g210c5f9b04c_0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10c5f9b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10c5f9b0e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g210c5f9b0e0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5" name="Shape 1315"/>
        <p:cNvGrpSpPr/>
        <p:nvPr/>
      </p:nvGrpSpPr>
      <p:grpSpPr>
        <a:xfrm>
          <a:off x="0" y="0"/>
          <a:ext cx="0" cy="0"/>
          <a:chOff x="0" y="0"/>
          <a:chExt cx="0" cy="0"/>
        </a:xfrm>
      </p:grpSpPr>
      <p:sp>
        <p:nvSpPr>
          <p:cNvPr id="1316" name="Google Shape;1316;g24e6c441c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7" name="Google Shape;1317;g24e6c441c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2" name="Shape 1322"/>
        <p:cNvGrpSpPr/>
        <p:nvPr/>
      </p:nvGrpSpPr>
      <p:grpSpPr>
        <a:xfrm>
          <a:off x="0" y="0"/>
          <a:ext cx="0" cy="0"/>
          <a:chOff x="0" y="0"/>
          <a:chExt cx="0" cy="0"/>
        </a:xfrm>
      </p:grpSpPr>
      <p:sp>
        <p:nvSpPr>
          <p:cNvPr id="1323" name="Google Shape;1323;g24e6c441c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4" name="Google Shape;1324;g24e6c441c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24e6c441c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24e6c441c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6" name="Shape 1336"/>
        <p:cNvGrpSpPr/>
        <p:nvPr/>
      </p:nvGrpSpPr>
      <p:grpSpPr>
        <a:xfrm>
          <a:off x="0" y="0"/>
          <a:ext cx="0" cy="0"/>
          <a:chOff x="0" y="0"/>
          <a:chExt cx="0" cy="0"/>
        </a:xfrm>
      </p:grpSpPr>
      <p:sp>
        <p:nvSpPr>
          <p:cNvPr id="1337" name="Google Shape;1337;g24e6c441c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8" name="Google Shape;1338;g24e6c441c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3" name="Shape 1343"/>
        <p:cNvGrpSpPr/>
        <p:nvPr/>
      </p:nvGrpSpPr>
      <p:grpSpPr>
        <a:xfrm>
          <a:off x="0" y="0"/>
          <a:ext cx="0" cy="0"/>
          <a:chOff x="0" y="0"/>
          <a:chExt cx="0" cy="0"/>
        </a:xfrm>
      </p:grpSpPr>
      <p:sp>
        <p:nvSpPr>
          <p:cNvPr id="1344" name="Google Shape;1344;g20dfe894d7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5" name="Google Shape;1345;g20dfe894d7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9" name="Shape 1349"/>
        <p:cNvGrpSpPr/>
        <p:nvPr/>
      </p:nvGrpSpPr>
      <p:grpSpPr>
        <a:xfrm>
          <a:off x="0" y="0"/>
          <a:ext cx="0" cy="0"/>
          <a:chOff x="0" y="0"/>
          <a:chExt cx="0" cy="0"/>
        </a:xfrm>
      </p:grpSpPr>
      <p:sp>
        <p:nvSpPr>
          <p:cNvPr id="1350" name="Google Shape;1350;g2da8ec8f3c7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51" name="Google Shape;1351;g2da8ec8f3c7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g2da8ec8f3c7_0_3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2" name="Shape 1362"/>
        <p:cNvGrpSpPr/>
        <p:nvPr/>
      </p:nvGrpSpPr>
      <p:grpSpPr>
        <a:xfrm>
          <a:off x="0" y="0"/>
          <a:ext cx="0" cy="0"/>
          <a:chOff x="0" y="0"/>
          <a:chExt cx="0" cy="0"/>
        </a:xfrm>
      </p:grpSpPr>
      <p:sp>
        <p:nvSpPr>
          <p:cNvPr id="1363" name="Google Shape;1363;g2da8ec8f3c7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64" name="Google Shape;1364;g2da8ec8f3c7_0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009f5122c9_0_40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g3009f5122c9_0_4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 Id="rId4" Type="http://schemas.openxmlformats.org/officeDocument/2006/relationships/image" Target="../media/image8.png"/><Relationship Id="rId5" Type="http://schemas.openxmlformats.org/officeDocument/2006/relationships/image" Target="../media/image4.png"/><Relationship Id="rId6"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8288000" cy="10286981"/>
          </a:xfrm>
          <a:prstGeom prst="rect">
            <a:avLst/>
          </a:prstGeom>
          <a:noFill/>
          <a:ln>
            <a:noFill/>
          </a:ln>
        </p:spPr>
      </p:pic>
      <p:sp>
        <p:nvSpPr>
          <p:cNvPr id="12" name="Google Shape;12;p2"/>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8400"/>
              <a:buFont typeface="Bitter Medium"/>
              <a:buNone/>
              <a:defRPr sz="8400">
                <a:solidFill>
                  <a:schemeClr val="lt1"/>
                </a:solidFill>
                <a:latin typeface="Bitter Medium"/>
                <a:ea typeface="Bitter Medium"/>
                <a:cs typeface="Bitter Medium"/>
                <a:sym typeface="Bitter Medium"/>
              </a:defRPr>
            </a:lvl1pPr>
            <a:lvl2pPr lvl="1">
              <a:spcBef>
                <a:spcPts val="0"/>
              </a:spcBef>
              <a:spcAft>
                <a:spcPts val="0"/>
              </a:spcAft>
              <a:buSzPts val="10400"/>
              <a:buNone/>
              <a:defRPr sz="10400"/>
            </a:lvl2pPr>
            <a:lvl3pPr lvl="2">
              <a:spcBef>
                <a:spcPts val="0"/>
              </a:spcBef>
              <a:spcAft>
                <a:spcPts val="0"/>
              </a:spcAft>
              <a:buSzPts val="10400"/>
              <a:buNone/>
              <a:defRPr sz="10400"/>
            </a:lvl3pPr>
            <a:lvl4pPr lvl="3">
              <a:spcBef>
                <a:spcPts val="0"/>
              </a:spcBef>
              <a:spcAft>
                <a:spcPts val="0"/>
              </a:spcAft>
              <a:buSzPts val="10400"/>
              <a:buNone/>
              <a:defRPr sz="10400"/>
            </a:lvl4pPr>
            <a:lvl5pPr lvl="4">
              <a:spcBef>
                <a:spcPts val="0"/>
              </a:spcBef>
              <a:spcAft>
                <a:spcPts val="0"/>
              </a:spcAft>
              <a:buSzPts val="10400"/>
              <a:buNone/>
              <a:defRPr sz="10400"/>
            </a:lvl5pPr>
            <a:lvl6pPr lvl="5">
              <a:spcBef>
                <a:spcPts val="0"/>
              </a:spcBef>
              <a:spcAft>
                <a:spcPts val="0"/>
              </a:spcAft>
              <a:buSzPts val="10400"/>
              <a:buNone/>
              <a:defRPr sz="10400"/>
            </a:lvl6pPr>
            <a:lvl7pPr lvl="6">
              <a:spcBef>
                <a:spcPts val="0"/>
              </a:spcBef>
              <a:spcAft>
                <a:spcPts val="0"/>
              </a:spcAft>
              <a:buSzPts val="10400"/>
              <a:buNone/>
              <a:defRPr sz="10400"/>
            </a:lvl7pPr>
            <a:lvl8pPr lvl="7">
              <a:spcBef>
                <a:spcPts val="0"/>
              </a:spcBef>
              <a:spcAft>
                <a:spcPts val="0"/>
              </a:spcAft>
              <a:buSzPts val="10400"/>
              <a:buNone/>
              <a:defRPr sz="10400"/>
            </a:lvl8pPr>
            <a:lvl9pPr lvl="8">
              <a:spcBef>
                <a:spcPts val="0"/>
              </a:spcBef>
              <a:spcAft>
                <a:spcPts val="0"/>
              </a:spcAft>
              <a:buSzPts val="10400"/>
              <a:buNone/>
              <a:defRPr sz="10400"/>
            </a:lvl9pPr>
          </a:lstStyle>
          <a:p/>
        </p:txBody>
      </p:sp>
      <p:sp>
        <p:nvSpPr>
          <p:cNvPr id="13" name="Google Shape;13;p2"/>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4800"/>
              <a:buFont typeface="Open Sans"/>
              <a:buNone/>
              <a:defRPr sz="4800">
                <a:solidFill>
                  <a:schemeClr val="lt1"/>
                </a:solidFill>
                <a:latin typeface="Open Sans"/>
                <a:ea typeface="Open Sans"/>
                <a:cs typeface="Open Sans"/>
                <a:sym typeface="Open Sans"/>
              </a:defRPr>
            </a:lvl1pPr>
            <a:lvl2pPr lvl="1">
              <a:lnSpc>
                <a:spcPct val="100000"/>
              </a:lnSpc>
              <a:spcBef>
                <a:spcPts val="0"/>
              </a:spcBef>
              <a:spcAft>
                <a:spcPts val="0"/>
              </a:spcAft>
              <a:buSzPts val="5600"/>
              <a:buNone/>
              <a:defRPr sz="5600"/>
            </a:lvl2pPr>
            <a:lvl3pPr lvl="2">
              <a:lnSpc>
                <a:spcPct val="100000"/>
              </a:lnSpc>
              <a:spcBef>
                <a:spcPts val="0"/>
              </a:spcBef>
              <a:spcAft>
                <a:spcPts val="0"/>
              </a:spcAft>
              <a:buSzPts val="5600"/>
              <a:buNone/>
              <a:defRPr sz="5600"/>
            </a:lvl3pPr>
            <a:lvl4pPr lvl="3">
              <a:lnSpc>
                <a:spcPct val="100000"/>
              </a:lnSpc>
              <a:spcBef>
                <a:spcPts val="0"/>
              </a:spcBef>
              <a:spcAft>
                <a:spcPts val="0"/>
              </a:spcAft>
              <a:buSzPts val="5600"/>
              <a:buNone/>
              <a:defRPr sz="5600"/>
            </a:lvl4pPr>
            <a:lvl5pPr lvl="4">
              <a:lnSpc>
                <a:spcPct val="100000"/>
              </a:lnSpc>
              <a:spcBef>
                <a:spcPts val="0"/>
              </a:spcBef>
              <a:spcAft>
                <a:spcPts val="0"/>
              </a:spcAft>
              <a:buSzPts val="5600"/>
              <a:buNone/>
              <a:defRPr sz="5600"/>
            </a:lvl5pPr>
            <a:lvl6pPr lvl="5">
              <a:lnSpc>
                <a:spcPct val="100000"/>
              </a:lnSpc>
              <a:spcBef>
                <a:spcPts val="0"/>
              </a:spcBef>
              <a:spcAft>
                <a:spcPts val="0"/>
              </a:spcAft>
              <a:buSzPts val="5600"/>
              <a:buNone/>
              <a:defRPr sz="5600"/>
            </a:lvl6pPr>
            <a:lvl7pPr lvl="6">
              <a:lnSpc>
                <a:spcPct val="100000"/>
              </a:lnSpc>
              <a:spcBef>
                <a:spcPts val="0"/>
              </a:spcBef>
              <a:spcAft>
                <a:spcPts val="0"/>
              </a:spcAft>
              <a:buSzPts val="5600"/>
              <a:buNone/>
              <a:defRPr sz="5600"/>
            </a:lvl7pPr>
            <a:lvl8pPr lvl="7">
              <a:lnSpc>
                <a:spcPct val="100000"/>
              </a:lnSpc>
              <a:spcBef>
                <a:spcPts val="0"/>
              </a:spcBef>
              <a:spcAft>
                <a:spcPts val="0"/>
              </a:spcAft>
              <a:buSzPts val="5600"/>
              <a:buNone/>
              <a:defRPr sz="5600"/>
            </a:lvl8pPr>
            <a:lvl9pPr lvl="8">
              <a:lnSpc>
                <a:spcPct val="100000"/>
              </a:lnSpc>
              <a:spcBef>
                <a:spcPts val="0"/>
              </a:spcBef>
              <a:spcAft>
                <a:spcPts val="0"/>
              </a:spcAft>
              <a:buSzPts val="5600"/>
              <a:buNone/>
              <a:defRPr sz="5600"/>
            </a:lvl9pPr>
          </a:lstStyle>
          <a:p/>
        </p:txBody>
      </p:sp>
      <p:pic>
        <p:nvPicPr>
          <p:cNvPr id="14" name="Google Shape;14;p2"/>
          <p:cNvPicPr preferRelativeResize="0"/>
          <p:nvPr/>
        </p:nvPicPr>
        <p:blipFill rotWithShape="1">
          <a:blip r:embed="rId3">
            <a:alphaModFix/>
          </a:blip>
          <a:srcRect b="0" l="0" r="0" t="0"/>
          <a:stretch/>
        </p:blipFill>
        <p:spPr>
          <a:xfrm>
            <a:off x="12885975" y="844024"/>
            <a:ext cx="4579925" cy="623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8" name="Shape 48"/>
        <p:cNvGrpSpPr/>
        <p:nvPr/>
      </p:nvGrpSpPr>
      <p:grpSpPr>
        <a:xfrm>
          <a:off x="0" y="0"/>
          <a:ext cx="0" cy="0"/>
          <a:chOff x="0" y="0"/>
          <a:chExt cx="0" cy="0"/>
        </a:xfrm>
      </p:grpSpPr>
      <p:sp>
        <p:nvSpPr>
          <p:cNvPr id="49" name="Google Shape;49;p11"/>
          <p:cNvSpPr txBox="1"/>
          <p:nvPr>
            <p:ph type="title"/>
          </p:nvPr>
        </p:nvSpPr>
        <p:spPr>
          <a:xfrm>
            <a:off x="914400" y="2926263"/>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rgbClr val="0088FF"/>
              </a:buClr>
              <a:buSzPts val="5400"/>
              <a:buNone/>
              <a:defRPr>
                <a:solidFill>
                  <a:srgbClr val="0088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0" name="Google Shape;50;p11"/>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1"/>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2" name="Shape 52"/>
        <p:cNvGrpSpPr/>
        <p:nvPr/>
      </p:nvGrpSpPr>
      <p:grpSpPr>
        <a:xfrm>
          <a:off x="0" y="0"/>
          <a:ext cx="0" cy="0"/>
          <a:chOff x="0" y="0"/>
          <a:chExt cx="0" cy="0"/>
        </a:xfrm>
      </p:grpSpPr>
      <p:sp>
        <p:nvSpPr>
          <p:cNvPr id="53" name="Google Shape;53;p12"/>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4" name="Google Shape;54;p12"/>
          <p:cNvSpPr txBox="1"/>
          <p:nvPr>
            <p:ph idx="1" type="body"/>
          </p:nvPr>
        </p:nvSpPr>
        <p:spPr>
          <a:xfrm>
            <a:off x="937260" y="2002632"/>
            <a:ext cx="164007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55" name="Google Shape;55;p12"/>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2"/>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57" name="Shape 57"/>
        <p:cNvGrpSpPr/>
        <p:nvPr/>
      </p:nvGrpSpPr>
      <p:grpSpPr>
        <a:xfrm>
          <a:off x="0" y="0"/>
          <a:ext cx="0" cy="0"/>
          <a:chOff x="0" y="0"/>
          <a:chExt cx="0" cy="0"/>
        </a:xfrm>
      </p:grpSpPr>
      <p:sp>
        <p:nvSpPr>
          <p:cNvPr id="58" name="Google Shape;58;p13"/>
          <p:cNvSpPr txBox="1"/>
          <p:nvPr>
            <p:ph idx="12" type="sldNum"/>
          </p:nvPr>
        </p:nvSpPr>
        <p:spPr>
          <a:xfrm>
            <a:off x="17736509" y="9875520"/>
            <a:ext cx="552300" cy="4116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800">
                <a:solidFill>
                  <a:srgbClr val="2F2F2F"/>
                </a:solidFill>
                <a:latin typeface="Gill Sans"/>
                <a:ea typeface="Gill Sans"/>
                <a:cs typeface="Gill Sans"/>
                <a:sym typeface="Gill Sans"/>
              </a:defRPr>
            </a:lvl1pPr>
            <a:lvl2pPr indent="0" lvl="1" marL="0" rtl="0" algn="r">
              <a:spcBef>
                <a:spcPts val="0"/>
              </a:spcBef>
              <a:buNone/>
              <a:defRPr sz="1800">
                <a:solidFill>
                  <a:srgbClr val="2F2F2F"/>
                </a:solidFill>
                <a:latin typeface="Gill Sans"/>
                <a:ea typeface="Gill Sans"/>
                <a:cs typeface="Gill Sans"/>
                <a:sym typeface="Gill Sans"/>
              </a:defRPr>
            </a:lvl2pPr>
            <a:lvl3pPr indent="0" lvl="2" marL="0" rtl="0" algn="r">
              <a:spcBef>
                <a:spcPts val="0"/>
              </a:spcBef>
              <a:buNone/>
              <a:defRPr sz="1800">
                <a:solidFill>
                  <a:srgbClr val="2F2F2F"/>
                </a:solidFill>
                <a:latin typeface="Gill Sans"/>
                <a:ea typeface="Gill Sans"/>
                <a:cs typeface="Gill Sans"/>
                <a:sym typeface="Gill Sans"/>
              </a:defRPr>
            </a:lvl3pPr>
            <a:lvl4pPr indent="0" lvl="3" marL="0" rtl="0" algn="r">
              <a:spcBef>
                <a:spcPts val="0"/>
              </a:spcBef>
              <a:buNone/>
              <a:defRPr sz="1800">
                <a:solidFill>
                  <a:srgbClr val="2F2F2F"/>
                </a:solidFill>
                <a:latin typeface="Gill Sans"/>
                <a:ea typeface="Gill Sans"/>
                <a:cs typeface="Gill Sans"/>
                <a:sym typeface="Gill Sans"/>
              </a:defRPr>
            </a:lvl4pPr>
            <a:lvl5pPr indent="0" lvl="4" marL="0" rtl="0" algn="r">
              <a:spcBef>
                <a:spcPts val="0"/>
              </a:spcBef>
              <a:buNone/>
              <a:defRPr sz="1800">
                <a:solidFill>
                  <a:srgbClr val="2F2F2F"/>
                </a:solidFill>
                <a:latin typeface="Gill Sans"/>
                <a:ea typeface="Gill Sans"/>
                <a:cs typeface="Gill Sans"/>
                <a:sym typeface="Gill Sans"/>
              </a:defRPr>
            </a:lvl5pPr>
            <a:lvl6pPr indent="0" lvl="5" marL="0" rtl="0" algn="r">
              <a:spcBef>
                <a:spcPts val="0"/>
              </a:spcBef>
              <a:buNone/>
              <a:defRPr sz="1800">
                <a:solidFill>
                  <a:srgbClr val="2F2F2F"/>
                </a:solidFill>
                <a:latin typeface="Gill Sans"/>
                <a:ea typeface="Gill Sans"/>
                <a:cs typeface="Gill Sans"/>
                <a:sym typeface="Gill Sans"/>
              </a:defRPr>
            </a:lvl6pPr>
            <a:lvl7pPr indent="0" lvl="6" marL="0" rtl="0" algn="r">
              <a:spcBef>
                <a:spcPts val="0"/>
              </a:spcBef>
              <a:buNone/>
              <a:defRPr sz="1800">
                <a:solidFill>
                  <a:srgbClr val="2F2F2F"/>
                </a:solidFill>
                <a:latin typeface="Gill Sans"/>
                <a:ea typeface="Gill Sans"/>
                <a:cs typeface="Gill Sans"/>
                <a:sym typeface="Gill Sans"/>
              </a:defRPr>
            </a:lvl7pPr>
            <a:lvl8pPr indent="0" lvl="7" marL="0" rtl="0" algn="r">
              <a:spcBef>
                <a:spcPts val="0"/>
              </a:spcBef>
              <a:buNone/>
              <a:defRPr sz="1800">
                <a:solidFill>
                  <a:srgbClr val="2F2F2F"/>
                </a:solidFill>
                <a:latin typeface="Gill Sans"/>
                <a:ea typeface="Gill Sans"/>
                <a:cs typeface="Gill Sans"/>
                <a:sym typeface="Gill Sans"/>
              </a:defRPr>
            </a:lvl8pPr>
            <a:lvl9pPr indent="0" lvl="8" marL="0" rtl="0" algn="r">
              <a:spcBef>
                <a:spcPts val="0"/>
              </a:spcBef>
              <a:buNone/>
              <a:defRPr sz="1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0" type="dt"/>
          </p:nvPr>
        </p:nvSpPr>
        <p:spPr>
          <a:xfrm>
            <a:off x="16099655" y="9875520"/>
            <a:ext cx="1623600" cy="4116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300"/>
              <a:buNone/>
              <a:defRPr sz="1800">
                <a:solidFill>
                  <a:schemeClr val="dk1"/>
                </a:solidFill>
                <a:latin typeface="Gill Sans"/>
                <a:ea typeface="Gill Sans"/>
                <a:cs typeface="Gill Sans"/>
                <a:sym typeface="Gill Sans"/>
              </a:defRPr>
            </a:lvl1pPr>
            <a:lvl2pPr lvl="1" rtl="0" algn="l">
              <a:spcBef>
                <a:spcPts val="0"/>
              </a:spcBef>
              <a:spcAft>
                <a:spcPts val="0"/>
              </a:spcAft>
              <a:buSzPts val="2300"/>
              <a:buNone/>
              <a:defRPr sz="2300"/>
            </a:lvl2pPr>
            <a:lvl3pPr lvl="2" rtl="0" algn="l">
              <a:spcBef>
                <a:spcPts val="0"/>
              </a:spcBef>
              <a:spcAft>
                <a:spcPts val="0"/>
              </a:spcAft>
              <a:buSzPts val="2300"/>
              <a:buNone/>
              <a:defRPr sz="2300"/>
            </a:lvl3pPr>
            <a:lvl4pPr lvl="3" rtl="0" algn="l">
              <a:spcBef>
                <a:spcPts val="0"/>
              </a:spcBef>
              <a:spcAft>
                <a:spcPts val="0"/>
              </a:spcAft>
              <a:buSzPts val="2300"/>
              <a:buNone/>
              <a:defRPr sz="2300"/>
            </a:lvl4pPr>
            <a:lvl5pPr lvl="4" rtl="0" algn="l">
              <a:spcBef>
                <a:spcPts val="0"/>
              </a:spcBef>
              <a:spcAft>
                <a:spcPts val="0"/>
              </a:spcAft>
              <a:buSzPts val="2300"/>
              <a:buNone/>
              <a:defRPr sz="2300"/>
            </a:lvl5pPr>
            <a:lvl6pPr lvl="5" rtl="0" algn="l">
              <a:spcBef>
                <a:spcPts val="0"/>
              </a:spcBef>
              <a:spcAft>
                <a:spcPts val="0"/>
              </a:spcAft>
              <a:buSzPts val="2300"/>
              <a:buNone/>
              <a:defRPr sz="2300"/>
            </a:lvl6pPr>
            <a:lvl7pPr lvl="6" rtl="0" algn="l">
              <a:spcBef>
                <a:spcPts val="0"/>
              </a:spcBef>
              <a:spcAft>
                <a:spcPts val="0"/>
              </a:spcAft>
              <a:buSzPts val="2300"/>
              <a:buNone/>
              <a:defRPr sz="2300"/>
            </a:lvl7pPr>
            <a:lvl8pPr lvl="7" rtl="0" algn="l">
              <a:spcBef>
                <a:spcPts val="0"/>
              </a:spcBef>
              <a:spcAft>
                <a:spcPts val="0"/>
              </a:spcAft>
              <a:buSzPts val="2300"/>
              <a:buNone/>
              <a:defRPr sz="2300"/>
            </a:lvl8pPr>
            <a:lvl9pPr lvl="8" rtl="0" algn="l">
              <a:spcBef>
                <a:spcPts val="0"/>
              </a:spcBef>
              <a:spcAft>
                <a:spcPts val="0"/>
              </a:spcAft>
              <a:buSzPts val="2300"/>
              <a:buNone/>
              <a:defRPr sz="2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1">
  <p:cSld name="TITLE_AND_BODY_6">
    <p:spTree>
      <p:nvGrpSpPr>
        <p:cNvPr id="60" name="Shape 60"/>
        <p:cNvGrpSpPr/>
        <p:nvPr/>
      </p:nvGrpSpPr>
      <p:grpSpPr>
        <a:xfrm>
          <a:off x="0" y="0"/>
          <a:ext cx="0" cy="0"/>
          <a:chOff x="0" y="0"/>
          <a:chExt cx="0" cy="0"/>
        </a:xfrm>
      </p:grpSpPr>
      <p:sp>
        <p:nvSpPr>
          <p:cNvPr id="61" name="Google Shape;61;p14"/>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2" name="Google Shape;62;p14"/>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63" name="Google Shape;63;p14"/>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_1">
    <p:spTree>
      <p:nvGrpSpPr>
        <p:cNvPr id="64" name="Shape 64"/>
        <p:cNvGrpSpPr/>
        <p:nvPr/>
      </p:nvGrpSpPr>
      <p:grpSpPr>
        <a:xfrm>
          <a:off x="0" y="0"/>
          <a:ext cx="0" cy="0"/>
          <a:chOff x="0" y="0"/>
          <a:chExt cx="0" cy="0"/>
        </a:xfrm>
      </p:grpSpPr>
      <p:sp>
        <p:nvSpPr>
          <p:cNvPr id="65" name="Google Shape;65;p15"/>
          <p:cNvSpPr txBox="1"/>
          <p:nvPr>
            <p:ph type="title"/>
          </p:nvPr>
        </p:nvSpPr>
        <p:spPr>
          <a:xfrm>
            <a:off x="623400" y="4301700"/>
            <a:ext cx="17041200" cy="1683600"/>
          </a:xfrm>
          <a:prstGeom prst="rect">
            <a:avLst/>
          </a:prstGeom>
        </p:spPr>
        <p:txBody>
          <a:bodyPr anchorCtr="0" anchor="ctr" bIns="0" lIns="0" spcFirstLastPara="1" rIns="0" wrap="square" tIns="0">
            <a:normAutofit/>
          </a:bodyPr>
          <a:lstStyle>
            <a:lvl1pPr lvl="0" rtl="0" algn="ctr">
              <a:spcBef>
                <a:spcPts val="0"/>
              </a:spcBef>
              <a:spcAft>
                <a:spcPts val="0"/>
              </a:spcAft>
              <a:buClr>
                <a:schemeClr val="dk2"/>
              </a:buClr>
              <a:buSzPts val="7200"/>
              <a:buNone/>
              <a:defRPr sz="7200">
                <a:solidFill>
                  <a:schemeClr val="dk2"/>
                </a:solidFill>
              </a:defRPr>
            </a:lvl1pPr>
            <a:lvl2pPr lvl="1" rtl="0" algn="ctr">
              <a:spcBef>
                <a:spcPts val="0"/>
              </a:spcBef>
              <a:spcAft>
                <a:spcPts val="0"/>
              </a:spcAft>
              <a:buClr>
                <a:schemeClr val="dk2"/>
              </a:buClr>
              <a:buSzPts val="7200"/>
              <a:buNone/>
              <a:defRPr sz="7200">
                <a:solidFill>
                  <a:schemeClr val="dk2"/>
                </a:solidFill>
              </a:defRPr>
            </a:lvl2pPr>
            <a:lvl3pPr lvl="2" rtl="0" algn="ctr">
              <a:spcBef>
                <a:spcPts val="0"/>
              </a:spcBef>
              <a:spcAft>
                <a:spcPts val="0"/>
              </a:spcAft>
              <a:buClr>
                <a:schemeClr val="dk2"/>
              </a:buClr>
              <a:buSzPts val="7200"/>
              <a:buNone/>
              <a:defRPr sz="7200">
                <a:solidFill>
                  <a:schemeClr val="dk2"/>
                </a:solidFill>
              </a:defRPr>
            </a:lvl3pPr>
            <a:lvl4pPr lvl="3" rtl="0" algn="ctr">
              <a:spcBef>
                <a:spcPts val="0"/>
              </a:spcBef>
              <a:spcAft>
                <a:spcPts val="0"/>
              </a:spcAft>
              <a:buClr>
                <a:schemeClr val="dk2"/>
              </a:buClr>
              <a:buSzPts val="7200"/>
              <a:buNone/>
              <a:defRPr sz="7200">
                <a:solidFill>
                  <a:schemeClr val="dk2"/>
                </a:solidFill>
              </a:defRPr>
            </a:lvl4pPr>
            <a:lvl5pPr lvl="4" rtl="0" algn="ctr">
              <a:spcBef>
                <a:spcPts val="0"/>
              </a:spcBef>
              <a:spcAft>
                <a:spcPts val="0"/>
              </a:spcAft>
              <a:buClr>
                <a:schemeClr val="dk2"/>
              </a:buClr>
              <a:buSzPts val="7200"/>
              <a:buNone/>
              <a:defRPr sz="7200">
                <a:solidFill>
                  <a:schemeClr val="dk2"/>
                </a:solidFill>
              </a:defRPr>
            </a:lvl5pPr>
            <a:lvl6pPr lvl="5" rtl="0" algn="ctr">
              <a:spcBef>
                <a:spcPts val="0"/>
              </a:spcBef>
              <a:spcAft>
                <a:spcPts val="0"/>
              </a:spcAft>
              <a:buClr>
                <a:schemeClr val="dk2"/>
              </a:buClr>
              <a:buSzPts val="7200"/>
              <a:buNone/>
              <a:defRPr sz="7200">
                <a:solidFill>
                  <a:schemeClr val="dk2"/>
                </a:solidFill>
              </a:defRPr>
            </a:lvl6pPr>
            <a:lvl7pPr lvl="6" rtl="0" algn="ctr">
              <a:spcBef>
                <a:spcPts val="0"/>
              </a:spcBef>
              <a:spcAft>
                <a:spcPts val="0"/>
              </a:spcAft>
              <a:buClr>
                <a:schemeClr val="dk2"/>
              </a:buClr>
              <a:buSzPts val="7200"/>
              <a:buNone/>
              <a:defRPr sz="7200">
                <a:solidFill>
                  <a:schemeClr val="dk2"/>
                </a:solidFill>
              </a:defRPr>
            </a:lvl7pPr>
            <a:lvl8pPr lvl="7" rtl="0" algn="ctr">
              <a:spcBef>
                <a:spcPts val="0"/>
              </a:spcBef>
              <a:spcAft>
                <a:spcPts val="0"/>
              </a:spcAft>
              <a:buClr>
                <a:schemeClr val="dk2"/>
              </a:buClr>
              <a:buSzPts val="7200"/>
              <a:buNone/>
              <a:defRPr sz="7200">
                <a:solidFill>
                  <a:schemeClr val="dk2"/>
                </a:solidFill>
              </a:defRPr>
            </a:lvl8pPr>
            <a:lvl9pPr lvl="8" rtl="0" algn="ctr">
              <a:spcBef>
                <a:spcPts val="0"/>
              </a:spcBef>
              <a:spcAft>
                <a:spcPts val="0"/>
              </a:spcAft>
              <a:buClr>
                <a:schemeClr val="dk2"/>
              </a:buClr>
              <a:buSzPts val="7200"/>
              <a:buNone/>
              <a:defRPr sz="7200">
                <a:solidFill>
                  <a:schemeClr val="dk2"/>
                </a:solidFill>
              </a:defRPr>
            </a:lvl9pPr>
          </a:lstStyle>
          <a:p/>
        </p:txBody>
      </p:sp>
      <p:sp>
        <p:nvSpPr>
          <p:cNvPr id="66" name="Google Shape;66;p1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p:nvPr/>
        </p:nvSpPr>
        <p:spPr>
          <a:xfrm>
            <a:off x="-11400" y="0"/>
            <a:ext cx="183108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p:cSld name="SECTION_HEADER_4">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70" name="Google Shape;70;p16"/>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71" name="Google Shape;71;p16"/>
          <p:cNvPicPr preferRelativeResize="0"/>
          <p:nvPr/>
        </p:nvPicPr>
        <p:blipFill>
          <a:blip r:embed="rId4">
            <a:alphaModFix/>
          </a:blip>
          <a:stretch>
            <a:fillRect/>
          </a:stretch>
        </p:blipFill>
        <p:spPr>
          <a:xfrm>
            <a:off x="0" y="0"/>
            <a:ext cx="18288000" cy="10287000"/>
          </a:xfrm>
          <a:prstGeom prst="rect">
            <a:avLst/>
          </a:prstGeom>
          <a:noFill/>
          <a:ln>
            <a:noFill/>
          </a:ln>
        </p:spPr>
      </p:pic>
      <p:pic>
        <p:nvPicPr>
          <p:cNvPr id="72" name="Google Shape;72;p16"/>
          <p:cNvPicPr preferRelativeResize="0"/>
          <p:nvPr/>
        </p:nvPicPr>
        <p:blipFill>
          <a:blip r:embed="rId5">
            <a:alphaModFix/>
          </a:blip>
          <a:stretch>
            <a:fillRect/>
          </a:stretch>
        </p:blipFill>
        <p:spPr>
          <a:xfrm>
            <a:off x="0" y="0"/>
            <a:ext cx="18288000" cy="10287000"/>
          </a:xfrm>
          <a:prstGeom prst="rect">
            <a:avLst/>
          </a:prstGeom>
          <a:noFill/>
          <a:ln>
            <a:noFill/>
          </a:ln>
        </p:spPr>
      </p:pic>
      <p:pic>
        <p:nvPicPr>
          <p:cNvPr id="73" name="Google Shape;73;p16"/>
          <p:cNvPicPr preferRelativeResize="0"/>
          <p:nvPr/>
        </p:nvPicPr>
        <p:blipFill>
          <a:blip r:embed="rId6">
            <a:alphaModFix/>
          </a:blip>
          <a:stretch>
            <a:fillRect/>
          </a:stretch>
        </p:blipFill>
        <p:spPr>
          <a:xfrm>
            <a:off x="8870" y="0"/>
            <a:ext cx="18270257" cy="10286999"/>
          </a:xfrm>
          <a:prstGeom prst="rect">
            <a:avLst/>
          </a:prstGeom>
          <a:noFill/>
          <a:ln>
            <a:noFill/>
          </a:ln>
        </p:spPr>
      </p:pic>
      <p:sp>
        <p:nvSpPr>
          <p:cNvPr id="74" name="Google Shape;74;p16"/>
          <p:cNvSpPr txBox="1"/>
          <p:nvPr>
            <p:ph type="title"/>
          </p:nvPr>
        </p:nvSpPr>
        <p:spPr>
          <a:xfrm>
            <a:off x="623400" y="4301700"/>
            <a:ext cx="17041200" cy="1683600"/>
          </a:xfrm>
          <a:prstGeom prst="rect">
            <a:avLst/>
          </a:prstGeom>
          <a:noFill/>
        </p:spPr>
        <p:txBody>
          <a:bodyPr anchorCtr="0" anchor="ctr" bIns="0" lIns="0" spcFirstLastPara="1" rIns="0" wrap="square" tIns="0">
            <a:norm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p:txBody>
      </p:sp>
      <p:sp>
        <p:nvSpPr>
          <p:cNvPr id="75" name="Google Shape;75;p16"/>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Image">
  <p:cSld name="TITLE_AND_TWO_COLUMNS_1">
    <p:spTree>
      <p:nvGrpSpPr>
        <p:cNvPr id="76" name="Shape 76"/>
        <p:cNvGrpSpPr/>
        <p:nvPr/>
      </p:nvGrpSpPr>
      <p:grpSpPr>
        <a:xfrm>
          <a:off x="0" y="0"/>
          <a:ext cx="0" cy="0"/>
          <a:chOff x="0" y="0"/>
          <a:chExt cx="0" cy="0"/>
        </a:xfrm>
      </p:grpSpPr>
      <p:sp>
        <p:nvSpPr>
          <p:cNvPr id="77" name="Google Shape;77;p17"/>
          <p:cNvSpPr txBox="1"/>
          <p:nvPr>
            <p:ph type="title"/>
          </p:nvPr>
        </p:nvSpPr>
        <p:spPr>
          <a:xfrm>
            <a:off x="623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8" name="Google Shape;78;p17"/>
          <p:cNvSpPr txBox="1"/>
          <p:nvPr>
            <p:ph idx="1" type="body"/>
          </p:nvPr>
        </p:nvSpPr>
        <p:spPr>
          <a:xfrm>
            <a:off x="623400" y="2304950"/>
            <a:ext cx="79998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431800" lvl="1" marL="914400" rtl="0">
              <a:spcBef>
                <a:spcPts val="0"/>
              </a:spcBef>
              <a:spcAft>
                <a:spcPts val="0"/>
              </a:spcAft>
              <a:buSzPts val="3200"/>
              <a:buChar char="●"/>
              <a:defRPr sz="3200"/>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79" name="Google Shape;79;p17"/>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7"/>
          <p:cNvSpPr/>
          <p:nvPr/>
        </p:nvSpPr>
        <p:spPr>
          <a:xfrm>
            <a:off x="-11400" y="0"/>
            <a:ext cx="183111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900">
              <a:latin typeface="Montserrat"/>
              <a:ea typeface="Montserrat"/>
              <a:cs typeface="Montserrat"/>
              <a:sym typeface="Montserrat"/>
            </a:endParaRPr>
          </a:p>
        </p:txBody>
      </p:sp>
      <p:sp>
        <p:nvSpPr>
          <p:cNvPr id="81" name="Google Shape;81;p17"/>
          <p:cNvSpPr/>
          <p:nvPr>
            <p:ph idx="2" type="pic"/>
          </p:nvPr>
        </p:nvSpPr>
        <p:spPr>
          <a:xfrm>
            <a:off x="9919250" y="2304950"/>
            <a:ext cx="6766200" cy="6766200"/>
          </a:xfrm>
          <a:prstGeom prst="roundRect">
            <a:avLst>
              <a:gd fmla="val 16667" name="adj"/>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1">
  <p:cSld name="SECTION_HEADER_1_2">
    <p:spTree>
      <p:nvGrpSpPr>
        <p:cNvPr id="82" name="Shape 82"/>
        <p:cNvGrpSpPr/>
        <p:nvPr/>
      </p:nvGrpSpPr>
      <p:grpSpPr>
        <a:xfrm>
          <a:off x="0" y="0"/>
          <a:ext cx="0" cy="0"/>
          <a:chOff x="0" y="0"/>
          <a:chExt cx="0" cy="0"/>
        </a:xfrm>
      </p:grpSpPr>
      <p:sp>
        <p:nvSpPr>
          <p:cNvPr id="83" name="Google Shape;83;p18"/>
          <p:cNvSpPr txBox="1"/>
          <p:nvPr>
            <p:ph type="title"/>
          </p:nvPr>
        </p:nvSpPr>
        <p:spPr>
          <a:xfrm>
            <a:off x="623400" y="4301700"/>
            <a:ext cx="17041200" cy="1683600"/>
          </a:xfrm>
          <a:prstGeom prst="rect">
            <a:avLst/>
          </a:prstGeom>
        </p:spPr>
        <p:txBody>
          <a:bodyPr anchorCtr="0" anchor="ctr" bIns="0" lIns="0" spcFirstLastPara="1" rIns="0" wrap="square" tIns="0">
            <a:normAutofit/>
          </a:bodyPr>
          <a:lstStyle>
            <a:lvl1pPr lvl="0" rtl="0" algn="ctr">
              <a:spcBef>
                <a:spcPts val="0"/>
              </a:spcBef>
              <a:spcAft>
                <a:spcPts val="0"/>
              </a:spcAft>
              <a:buClr>
                <a:schemeClr val="dk2"/>
              </a:buClr>
              <a:buSzPts val="7200"/>
              <a:buNone/>
              <a:defRPr sz="7200">
                <a:solidFill>
                  <a:schemeClr val="dk2"/>
                </a:solidFill>
              </a:defRPr>
            </a:lvl1pPr>
            <a:lvl2pPr lvl="1" rtl="0" algn="ctr">
              <a:spcBef>
                <a:spcPts val="0"/>
              </a:spcBef>
              <a:spcAft>
                <a:spcPts val="0"/>
              </a:spcAft>
              <a:buClr>
                <a:schemeClr val="dk2"/>
              </a:buClr>
              <a:buSzPts val="7200"/>
              <a:buNone/>
              <a:defRPr sz="7200">
                <a:solidFill>
                  <a:schemeClr val="dk2"/>
                </a:solidFill>
              </a:defRPr>
            </a:lvl2pPr>
            <a:lvl3pPr lvl="2" rtl="0" algn="ctr">
              <a:spcBef>
                <a:spcPts val="0"/>
              </a:spcBef>
              <a:spcAft>
                <a:spcPts val="0"/>
              </a:spcAft>
              <a:buClr>
                <a:schemeClr val="dk2"/>
              </a:buClr>
              <a:buSzPts val="7200"/>
              <a:buNone/>
              <a:defRPr sz="7200">
                <a:solidFill>
                  <a:schemeClr val="dk2"/>
                </a:solidFill>
              </a:defRPr>
            </a:lvl3pPr>
            <a:lvl4pPr lvl="3" rtl="0" algn="ctr">
              <a:spcBef>
                <a:spcPts val="0"/>
              </a:spcBef>
              <a:spcAft>
                <a:spcPts val="0"/>
              </a:spcAft>
              <a:buClr>
                <a:schemeClr val="dk2"/>
              </a:buClr>
              <a:buSzPts val="7200"/>
              <a:buNone/>
              <a:defRPr sz="7200">
                <a:solidFill>
                  <a:schemeClr val="dk2"/>
                </a:solidFill>
              </a:defRPr>
            </a:lvl4pPr>
            <a:lvl5pPr lvl="4" rtl="0" algn="ctr">
              <a:spcBef>
                <a:spcPts val="0"/>
              </a:spcBef>
              <a:spcAft>
                <a:spcPts val="0"/>
              </a:spcAft>
              <a:buClr>
                <a:schemeClr val="dk2"/>
              </a:buClr>
              <a:buSzPts val="7200"/>
              <a:buNone/>
              <a:defRPr sz="7200">
                <a:solidFill>
                  <a:schemeClr val="dk2"/>
                </a:solidFill>
              </a:defRPr>
            </a:lvl5pPr>
            <a:lvl6pPr lvl="5" rtl="0" algn="ctr">
              <a:spcBef>
                <a:spcPts val="0"/>
              </a:spcBef>
              <a:spcAft>
                <a:spcPts val="0"/>
              </a:spcAft>
              <a:buClr>
                <a:schemeClr val="dk2"/>
              </a:buClr>
              <a:buSzPts val="7200"/>
              <a:buNone/>
              <a:defRPr sz="7200">
                <a:solidFill>
                  <a:schemeClr val="dk2"/>
                </a:solidFill>
              </a:defRPr>
            </a:lvl6pPr>
            <a:lvl7pPr lvl="6" rtl="0" algn="ctr">
              <a:spcBef>
                <a:spcPts val="0"/>
              </a:spcBef>
              <a:spcAft>
                <a:spcPts val="0"/>
              </a:spcAft>
              <a:buClr>
                <a:schemeClr val="dk2"/>
              </a:buClr>
              <a:buSzPts val="7200"/>
              <a:buNone/>
              <a:defRPr sz="7200">
                <a:solidFill>
                  <a:schemeClr val="dk2"/>
                </a:solidFill>
              </a:defRPr>
            </a:lvl7pPr>
            <a:lvl8pPr lvl="7" rtl="0" algn="ctr">
              <a:spcBef>
                <a:spcPts val="0"/>
              </a:spcBef>
              <a:spcAft>
                <a:spcPts val="0"/>
              </a:spcAft>
              <a:buClr>
                <a:schemeClr val="dk2"/>
              </a:buClr>
              <a:buSzPts val="7200"/>
              <a:buNone/>
              <a:defRPr sz="7200">
                <a:solidFill>
                  <a:schemeClr val="dk2"/>
                </a:solidFill>
              </a:defRPr>
            </a:lvl8pPr>
            <a:lvl9pPr lvl="8" rtl="0" algn="ctr">
              <a:spcBef>
                <a:spcPts val="0"/>
              </a:spcBef>
              <a:spcAft>
                <a:spcPts val="0"/>
              </a:spcAft>
              <a:buClr>
                <a:schemeClr val="dk2"/>
              </a:buClr>
              <a:buSzPts val="7200"/>
              <a:buNone/>
              <a:defRPr sz="7200">
                <a:solidFill>
                  <a:schemeClr val="dk2"/>
                </a:solidFill>
              </a:defRPr>
            </a:lvl9pPr>
          </a:lstStyle>
          <a:p/>
        </p:txBody>
      </p:sp>
      <p:sp>
        <p:nvSpPr>
          <p:cNvPr id="84" name="Google Shape;84;p1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5" name="Google Shape;85;p18"/>
          <p:cNvSpPr/>
          <p:nvPr/>
        </p:nvSpPr>
        <p:spPr>
          <a:xfrm>
            <a:off x="-11400" y="0"/>
            <a:ext cx="183108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_TITLE_AND_DESCRIPTION_1">
  <p:cSld name="SECTION_TITLE_AND_DESCRIPTION_1">
    <p:spTree>
      <p:nvGrpSpPr>
        <p:cNvPr id="86" name="Shape 86"/>
        <p:cNvGrpSpPr/>
        <p:nvPr/>
      </p:nvGrpSpPr>
      <p:grpSpPr>
        <a:xfrm>
          <a:off x="0" y="0"/>
          <a:ext cx="0" cy="0"/>
          <a:chOff x="0" y="0"/>
          <a:chExt cx="0" cy="0"/>
        </a:xfrm>
      </p:grpSpPr>
      <p:pic>
        <p:nvPicPr>
          <p:cNvPr id="87" name="Google Shape;87;p19"/>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88" name="Google Shape;88;p19"/>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89" name="Google Shape;89;p19"/>
          <p:cNvPicPr preferRelativeResize="0"/>
          <p:nvPr/>
        </p:nvPicPr>
        <p:blipFill>
          <a:blip r:embed="rId4">
            <a:alphaModFix/>
          </a:blip>
          <a:stretch>
            <a:fillRect/>
          </a:stretch>
        </p:blipFill>
        <p:spPr>
          <a:xfrm>
            <a:off x="0" y="0"/>
            <a:ext cx="18288000" cy="10287000"/>
          </a:xfrm>
          <a:prstGeom prst="rect">
            <a:avLst/>
          </a:prstGeom>
          <a:noFill/>
          <a:ln>
            <a:noFill/>
          </a:ln>
        </p:spPr>
      </p:pic>
      <p:pic>
        <p:nvPicPr>
          <p:cNvPr id="90" name="Google Shape;90;p19"/>
          <p:cNvPicPr preferRelativeResize="0"/>
          <p:nvPr/>
        </p:nvPicPr>
        <p:blipFill>
          <a:blip r:embed="rId5">
            <a:alphaModFix/>
          </a:blip>
          <a:stretch>
            <a:fillRect/>
          </a:stretch>
        </p:blipFill>
        <p:spPr>
          <a:xfrm>
            <a:off x="0" y="0"/>
            <a:ext cx="18288000" cy="10287000"/>
          </a:xfrm>
          <a:prstGeom prst="rect">
            <a:avLst/>
          </a:prstGeom>
          <a:noFill/>
          <a:ln>
            <a:noFill/>
          </a:ln>
        </p:spPr>
      </p:pic>
      <p:pic>
        <p:nvPicPr>
          <p:cNvPr id="91" name="Google Shape;91;p19"/>
          <p:cNvPicPr preferRelativeResize="0"/>
          <p:nvPr/>
        </p:nvPicPr>
        <p:blipFill>
          <a:blip r:embed="rId6">
            <a:alphaModFix/>
          </a:blip>
          <a:stretch>
            <a:fillRect/>
          </a:stretch>
        </p:blipFill>
        <p:spPr>
          <a:xfrm>
            <a:off x="8870" y="0"/>
            <a:ext cx="18270257" cy="10286999"/>
          </a:xfrm>
          <a:prstGeom prst="rect">
            <a:avLst/>
          </a:prstGeom>
          <a:noFill/>
          <a:ln>
            <a:noFill/>
          </a:ln>
        </p:spPr>
      </p:pic>
      <p:sp>
        <p:nvSpPr>
          <p:cNvPr id="92" name="Google Shape;92;p19"/>
          <p:cNvSpPr/>
          <p:nvPr/>
        </p:nvSpPr>
        <p:spPr>
          <a:xfrm>
            <a:off x="4200" y="0"/>
            <a:ext cx="9144000" cy="102870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93" name="Google Shape;93;p19"/>
          <p:cNvSpPr/>
          <p:nvPr/>
        </p:nvSpPr>
        <p:spPr>
          <a:xfrm>
            <a:off x="9148200" y="0"/>
            <a:ext cx="9144000" cy="10287000"/>
          </a:xfrm>
          <a:prstGeom prst="rect">
            <a:avLst/>
          </a:prstGeom>
          <a:solidFill>
            <a:srgbClr val="001735">
              <a:alpha val="75000"/>
            </a:srgbClr>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800">
              <a:solidFill>
                <a:schemeClr val="lt1"/>
              </a:solidFill>
            </a:endParaRPr>
          </a:p>
        </p:txBody>
      </p:sp>
      <p:sp>
        <p:nvSpPr>
          <p:cNvPr id="94" name="Google Shape;94;p19"/>
          <p:cNvSpPr txBox="1"/>
          <p:nvPr>
            <p:ph type="title"/>
          </p:nvPr>
        </p:nvSpPr>
        <p:spPr>
          <a:xfrm>
            <a:off x="531000" y="2466350"/>
            <a:ext cx="8090400" cy="2964600"/>
          </a:xfrm>
          <a:prstGeom prst="rect">
            <a:avLst/>
          </a:prstGeom>
        </p:spPr>
        <p:txBody>
          <a:bodyPr anchorCtr="0" anchor="b" bIns="0" lIns="0" spcFirstLastPara="1" rIns="0" wrap="square" tIns="0">
            <a:normAutofit/>
          </a:bodyPr>
          <a:lstStyle>
            <a:lvl1pPr lvl="0" rtl="0" algn="ctr">
              <a:spcBef>
                <a:spcPts val="0"/>
              </a:spcBef>
              <a:spcAft>
                <a:spcPts val="0"/>
              </a:spcAft>
              <a:buSzPts val="8400"/>
              <a:buNone/>
              <a:defRPr sz="8400"/>
            </a:lvl1pPr>
            <a:lvl2pPr lvl="1" rtl="0" algn="ctr">
              <a:spcBef>
                <a:spcPts val="0"/>
              </a:spcBef>
              <a:spcAft>
                <a:spcPts val="0"/>
              </a:spcAft>
              <a:buSzPts val="8400"/>
              <a:buNone/>
              <a:defRPr sz="8400"/>
            </a:lvl2pPr>
            <a:lvl3pPr lvl="2" rtl="0" algn="ctr">
              <a:spcBef>
                <a:spcPts val="0"/>
              </a:spcBef>
              <a:spcAft>
                <a:spcPts val="0"/>
              </a:spcAft>
              <a:buSzPts val="8400"/>
              <a:buNone/>
              <a:defRPr sz="8400"/>
            </a:lvl3pPr>
            <a:lvl4pPr lvl="3" rtl="0" algn="ctr">
              <a:spcBef>
                <a:spcPts val="0"/>
              </a:spcBef>
              <a:spcAft>
                <a:spcPts val="0"/>
              </a:spcAft>
              <a:buSzPts val="8400"/>
              <a:buNone/>
              <a:defRPr sz="8400"/>
            </a:lvl4pPr>
            <a:lvl5pPr lvl="4" rtl="0" algn="ctr">
              <a:spcBef>
                <a:spcPts val="0"/>
              </a:spcBef>
              <a:spcAft>
                <a:spcPts val="0"/>
              </a:spcAft>
              <a:buSzPts val="8400"/>
              <a:buNone/>
              <a:defRPr sz="8400"/>
            </a:lvl5pPr>
            <a:lvl6pPr lvl="5" rtl="0" algn="ctr">
              <a:spcBef>
                <a:spcPts val="0"/>
              </a:spcBef>
              <a:spcAft>
                <a:spcPts val="0"/>
              </a:spcAft>
              <a:buSzPts val="8400"/>
              <a:buNone/>
              <a:defRPr sz="8400"/>
            </a:lvl6pPr>
            <a:lvl7pPr lvl="6" rtl="0" algn="ctr">
              <a:spcBef>
                <a:spcPts val="0"/>
              </a:spcBef>
              <a:spcAft>
                <a:spcPts val="0"/>
              </a:spcAft>
              <a:buSzPts val="8400"/>
              <a:buNone/>
              <a:defRPr sz="8400"/>
            </a:lvl7pPr>
            <a:lvl8pPr lvl="7" rtl="0" algn="ctr">
              <a:spcBef>
                <a:spcPts val="0"/>
              </a:spcBef>
              <a:spcAft>
                <a:spcPts val="0"/>
              </a:spcAft>
              <a:buSzPts val="8400"/>
              <a:buNone/>
              <a:defRPr sz="8400"/>
            </a:lvl8pPr>
            <a:lvl9pPr lvl="8" rtl="0" algn="ctr">
              <a:spcBef>
                <a:spcPts val="0"/>
              </a:spcBef>
              <a:spcAft>
                <a:spcPts val="0"/>
              </a:spcAft>
              <a:buSzPts val="8400"/>
              <a:buNone/>
              <a:defRPr sz="8400"/>
            </a:lvl9pPr>
          </a:lstStyle>
          <a:p/>
        </p:txBody>
      </p:sp>
      <p:sp>
        <p:nvSpPr>
          <p:cNvPr id="95" name="Google Shape;95;p19"/>
          <p:cNvSpPr txBox="1"/>
          <p:nvPr>
            <p:ph idx="1" type="subTitle"/>
          </p:nvPr>
        </p:nvSpPr>
        <p:spPr>
          <a:xfrm>
            <a:off x="531000" y="5606150"/>
            <a:ext cx="8090400" cy="2470200"/>
          </a:xfrm>
          <a:prstGeom prst="rect">
            <a:avLst/>
          </a:prstGeom>
        </p:spPr>
        <p:txBody>
          <a:bodyPr anchorCtr="0" anchor="t" bIns="0" lIns="0" spcFirstLastPara="1" rIns="0" wrap="square" tIns="0">
            <a:norm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96" name="Google Shape;96;p1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Pull Quote"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14837" r="4918" t="0"/>
          <a:stretch/>
        </p:blipFill>
        <p:spPr>
          <a:xfrm>
            <a:off x="0" y="0"/>
            <a:ext cx="18288000" cy="10287001"/>
          </a:xfrm>
          <a:prstGeom prst="rect">
            <a:avLst/>
          </a:prstGeom>
          <a:noFill/>
          <a:ln>
            <a:noFill/>
          </a:ln>
        </p:spPr>
      </p:pic>
      <p:sp>
        <p:nvSpPr>
          <p:cNvPr id="17" name="Google Shape;17;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3">
            <a:alphaModFix/>
          </a:blip>
          <a:srcRect b="0" l="0" r="0" t="0"/>
          <a:stretch/>
        </p:blipFill>
        <p:spPr>
          <a:xfrm>
            <a:off x="440524" y="9526850"/>
            <a:ext cx="2837500" cy="386325"/>
          </a:xfrm>
          <a:prstGeom prst="rect">
            <a:avLst/>
          </a:prstGeom>
          <a:noFill/>
          <a:ln>
            <a:noFill/>
          </a:ln>
        </p:spPr>
      </p:pic>
      <p:sp>
        <p:nvSpPr>
          <p:cNvPr id="19" name="Google Shape;19;p3"/>
          <p:cNvSpPr txBox="1"/>
          <p:nvPr>
            <p:ph type="ctrTitle"/>
          </p:nvPr>
        </p:nvSpPr>
        <p:spPr>
          <a:xfrm>
            <a:off x="1829850" y="3128950"/>
            <a:ext cx="85878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Title">
  <p:cSld name="SECTION_HEADER_1">
    <p:bg>
      <p:bgPr>
        <a:gradFill>
          <a:gsLst>
            <a:gs pos="0">
              <a:srgbClr val="19006D"/>
            </a:gs>
            <a:gs pos="100000">
              <a:srgbClr val="672CE2"/>
            </a:gs>
          </a:gsLst>
          <a:lin ang="0" scaled="0"/>
        </a:gra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pic>
        <p:nvPicPr>
          <p:cNvPr id="23" name="Google Shape;23;p4"/>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6" name="Google Shape;26;p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2-Column Content"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0" name="Google Shape;30;p6"/>
          <p:cNvSpPr txBox="1"/>
          <p:nvPr>
            <p:ph idx="1" type="body"/>
          </p:nvPr>
        </p:nvSpPr>
        <p:spPr>
          <a:xfrm>
            <a:off x="91440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6"/>
          <p:cNvSpPr txBox="1"/>
          <p:nvPr>
            <p:ph idx="2" type="body"/>
          </p:nvPr>
        </p:nvSpPr>
        <p:spPr>
          <a:xfrm>
            <a:off x="964702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5" name="Google Shape;35;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ection Detail">
  <p:cSld name="SECTION_TITLE_AND_DESCRIPTION">
    <p:spTree>
      <p:nvGrpSpPr>
        <p:cNvPr id="36" name="Shape 36"/>
        <p:cNvGrpSpPr/>
        <p:nvPr/>
      </p:nvGrpSpPr>
      <p:grpSpPr>
        <a:xfrm>
          <a:off x="0" y="0"/>
          <a:ext cx="0" cy="0"/>
          <a:chOff x="0" y="0"/>
          <a:chExt cx="0" cy="0"/>
        </a:xfrm>
      </p:grpSpPr>
      <p:sp>
        <p:nvSpPr>
          <p:cNvPr id="37" name="Google Shape;37;p8"/>
          <p:cNvSpPr/>
          <p:nvPr/>
        </p:nvSpPr>
        <p:spPr>
          <a:xfrm>
            <a:off x="0" y="-250"/>
            <a:ext cx="9144000" cy="10287000"/>
          </a:xfrm>
          <a:prstGeom prst="rect">
            <a:avLst/>
          </a:prstGeom>
          <a:gradFill>
            <a:gsLst>
              <a:gs pos="0">
                <a:srgbClr val="19006D"/>
              </a:gs>
              <a:gs pos="100000">
                <a:srgbClr val="672CE2"/>
              </a:gs>
            </a:gsLst>
            <a:lin ang="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829850" y="2466350"/>
            <a:ext cx="6207300" cy="29646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5600"/>
              <a:buNone/>
              <a:defRPr>
                <a:solidFill>
                  <a:srgbClr val="FFFFFF"/>
                </a:solidFill>
              </a:defRPr>
            </a:lvl1pPr>
            <a:lvl2pPr lvl="1">
              <a:spcBef>
                <a:spcPts val="0"/>
              </a:spcBef>
              <a:spcAft>
                <a:spcPts val="0"/>
              </a:spcAft>
              <a:buClr>
                <a:srgbClr val="FFFFFF"/>
              </a:buClr>
              <a:buSzPts val="8400"/>
              <a:buNone/>
              <a:defRPr sz="8400">
                <a:solidFill>
                  <a:srgbClr val="FFFFFF"/>
                </a:solidFill>
              </a:defRPr>
            </a:lvl2pPr>
            <a:lvl3pPr lvl="2">
              <a:spcBef>
                <a:spcPts val="0"/>
              </a:spcBef>
              <a:spcAft>
                <a:spcPts val="0"/>
              </a:spcAft>
              <a:buClr>
                <a:srgbClr val="FFFFFF"/>
              </a:buClr>
              <a:buSzPts val="8400"/>
              <a:buNone/>
              <a:defRPr sz="8400">
                <a:solidFill>
                  <a:srgbClr val="FFFFFF"/>
                </a:solidFill>
              </a:defRPr>
            </a:lvl3pPr>
            <a:lvl4pPr lvl="3">
              <a:spcBef>
                <a:spcPts val="0"/>
              </a:spcBef>
              <a:spcAft>
                <a:spcPts val="0"/>
              </a:spcAft>
              <a:buClr>
                <a:srgbClr val="FFFFFF"/>
              </a:buClr>
              <a:buSzPts val="8400"/>
              <a:buNone/>
              <a:defRPr sz="8400">
                <a:solidFill>
                  <a:srgbClr val="FFFFFF"/>
                </a:solidFill>
              </a:defRPr>
            </a:lvl4pPr>
            <a:lvl5pPr lvl="4">
              <a:spcBef>
                <a:spcPts val="0"/>
              </a:spcBef>
              <a:spcAft>
                <a:spcPts val="0"/>
              </a:spcAft>
              <a:buClr>
                <a:srgbClr val="FFFFFF"/>
              </a:buClr>
              <a:buSzPts val="8400"/>
              <a:buNone/>
              <a:defRPr sz="8400">
                <a:solidFill>
                  <a:srgbClr val="FFFFFF"/>
                </a:solidFill>
              </a:defRPr>
            </a:lvl5pPr>
            <a:lvl6pPr lvl="5">
              <a:spcBef>
                <a:spcPts val="0"/>
              </a:spcBef>
              <a:spcAft>
                <a:spcPts val="0"/>
              </a:spcAft>
              <a:buClr>
                <a:srgbClr val="FFFFFF"/>
              </a:buClr>
              <a:buSzPts val="8400"/>
              <a:buNone/>
              <a:defRPr sz="8400">
                <a:solidFill>
                  <a:srgbClr val="FFFFFF"/>
                </a:solidFill>
              </a:defRPr>
            </a:lvl6pPr>
            <a:lvl7pPr lvl="6">
              <a:spcBef>
                <a:spcPts val="0"/>
              </a:spcBef>
              <a:spcAft>
                <a:spcPts val="0"/>
              </a:spcAft>
              <a:buClr>
                <a:srgbClr val="FFFFFF"/>
              </a:buClr>
              <a:buSzPts val="8400"/>
              <a:buNone/>
              <a:defRPr sz="8400">
                <a:solidFill>
                  <a:srgbClr val="FFFFFF"/>
                </a:solidFill>
              </a:defRPr>
            </a:lvl7pPr>
            <a:lvl8pPr lvl="7">
              <a:spcBef>
                <a:spcPts val="0"/>
              </a:spcBef>
              <a:spcAft>
                <a:spcPts val="0"/>
              </a:spcAft>
              <a:buClr>
                <a:srgbClr val="FFFFFF"/>
              </a:buClr>
              <a:buSzPts val="8400"/>
              <a:buNone/>
              <a:defRPr sz="8400">
                <a:solidFill>
                  <a:srgbClr val="FFFFFF"/>
                </a:solidFill>
              </a:defRPr>
            </a:lvl8pPr>
            <a:lvl9pPr lvl="8">
              <a:spcBef>
                <a:spcPts val="0"/>
              </a:spcBef>
              <a:spcAft>
                <a:spcPts val="0"/>
              </a:spcAft>
              <a:buClr>
                <a:srgbClr val="FFFFFF"/>
              </a:buClr>
              <a:buSzPts val="8400"/>
              <a:buNone/>
              <a:defRPr sz="8400">
                <a:solidFill>
                  <a:srgbClr val="FFFFFF"/>
                </a:solidFill>
              </a:defRPr>
            </a:lvl9pPr>
          </a:lstStyle>
          <a:p/>
        </p:txBody>
      </p:sp>
      <p:sp>
        <p:nvSpPr>
          <p:cNvPr id="39" name="Google Shape;39;p8"/>
          <p:cNvSpPr txBox="1"/>
          <p:nvPr>
            <p:ph idx="1" type="subTitle"/>
          </p:nvPr>
        </p:nvSpPr>
        <p:spPr>
          <a:xfrm>
            <a:off x="1829850" y="5606150"/>
            <a:ext cx="6207300" cy="2470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rgbClr val="FFFFFF"/>
              </a:buClr>
              <a:buSzPts val="3600"/>
              <a:buNone/>
              <a:defRPr sz="3600">
                <a:solidFill>
                  <a:srgbClr val="FFFFFF"/>
                </a:solidFill>
              </a:defRPr>
            </a:lvl1pPr>
            <a:lvl2pPr lvl="1">
              <a:lnSpc>
                <a:spcPct val="100000"/>
              </a:lnSpc>
              <a:spcBef>
                <a:spcPts val="0"/>
              </a:spcBef>
              <a:spcAft>
                <a:spcPts val="0"/>
              </a:spcAft>
              <a:buClr>
                <a:srgbClr val="FFFFFF"/>
              </a:buClr>
              <a:buSzPts val="4200"/>
              <a:buNone/>
              <a:defRPr sz="4200">
                <a:solidFill>
                  <a:srgbClr val="FFFFFF"/>
                </a:solidFill>
              </a:defRPr>
            </a:lvl2pPr>
            <a:lvl3pPr lvl="2">
              <a:lnSpc>
                <a:spcPct val="100000"/>
              </a:lnSpc>
              <a:spcBef>
                <a:spcPts val="0"/>
              </a:spcBef>
              <a:spcAft>
                <a:spcPts val="0"/>
              </a:spcAft>
              <a:buClr>
                <a:srgbClr val="FFFFFF"/>
              </a:buClr>
              <a:buSzPts val="4200"/>
              <a:buNone/>
              <a:defRPr sz="4200">
                <a:solidFill>
                  <a:srgbClr val="FFFFFF"/>
                </a:solidFill>
              </a:defRPr>
            </a:lvl3pPr>
            <a:lvl4pPr lvl="3">
              <a:lnSpc>
                <a:spcPct val="100000"/>
              </a:lnSpc>
              <a:spcBef>
                <a:spcPts val="0"/>
              </a:spcBef>
              <a:spcAft>
                <a:spcPts val="0"/>
              </a:spcAft>
              <a:buClr>
                <a:srgbClr val="FFFFFF"/>
              </a:buClr>
              <a:buSzPts val="4200"/>
              <a:buNone/>
              <a:defRPr sz="4200">
                <a:solidFill>
                  <a:srgbClr val="FFFFFF"/>
                </a:solidFill>
              </a:defRPr>
            </a:lvl4pPr>
            <a:lvl5pPr lvl="4">
              <a:lnSpc>
                <a:spcPct val="100000"/>
              </a:lnSpc>
              <a:spcBef>
                <a:spcPts val="0"/>
              </a:spcBef>
              <a:spcAft>
                <a:spcPts val="0"/>
              </a:spcAft>
              <a:buClr>
                <a:srgbClr val="FFFFFF"/>
              </a:buClr>
              <a:buSzPts val="4200"/>
              <a:buNone/>
              <a:defRPr sz="4200">
                <a:solidFill>
                  <a:srgbClr val="FFFFFF"/>
                </a:solidFill>
              </a:defRPr>
            </a:lvl5pPr>
            <a:lvl6pPr lvl="5">
              <a:lnSpc>
                <a:spcPct val="100000"/>
              </a:lnSpc>
              <a:spcBef>
                <a:spcPts val="0"/>
              </a:spcBef>
              <a:spcAft>
                <a:spcPts val="0"/>
              </a:spcAft>
              <a:buClr>
                <a:srgbClr val="FFFFFF"/>
              </a:buClr>
              <a:buSzPts val="4200"/>
              <a:buNone/>
              <a:defRPr sz="4200">
                <a:solidFill>
                  <a:srgbClr val="FFFFFF"/>
                </a:solidFill>
              </a:defRPr>
            </a:lvl6pPr>
            <a:lvl7pPr lvl="6">
              <a:lnSpc>
                <a:spcPct val="100000"/>
              </a:lnSpc>
              <a:spcBef>
                <a:spcPts val="0"/>
              </a:spcBef>
              <a:spcAft>
                <a:spcPts val="0"/>
              </a:spcAft>
              <a:buClr>
                <a:srgbClr val="FFFFFF"/>
              </a:buClr>
              <a:buSzPts val="4200"/>
              <a:buNone/>
              <a:defRPr sz="4200">
                <a:solidFill>
                  <a:srgbClr val="FFFFFF"/>
                </a:solidFill>
              </a:defRPr>
            </a:lvl7pPr>
            <a:lvl8pPr lvl="7">
              <a:lnSpc>
                <a:spcPct val="100000"/>
              </a:lnSpc>
              <a:spcBef>
                <a:spcPts val="0"/>
              </a:spcBef>
              <a:spcAft>
                <a:spcPts val="0"/>
              </a:spcAft>
              <a:buClr>
                <a:srgbClr val="FFFFFF"/>
              </a:buClr>
              <a:buSzPts val="4200"/>
              <a:buNone/>
              <a:defRPr sz="4200">
                <a:solidFill>
                  <a:srgbClr val="FFFFFF"/>
                </a:solidFill>
              </a:defRPr>
            </a:lvl8pPr>
            <a:lvl9pPr lvl="8">
              <a:lnSpc>
                <a:spcPct val="100000"/>
              </a:lnSpc>
              <a:spcBef>
                <a:spcPts val="0"/>
              </a:spcBef>
              <a:spcAft>
                <a:spcPts val="0"/>
              </a:spcAft>
              <a:buClr>
                <a:srgbClr val="FFFFFF"/>
              </a:buClr>
              <a:buSzPts val="4200"/>
              <a:buNone/>
              <a:defRPr sz="4200">
                <a:solidFill>
                  <a:srgbClr val="FFFFFF"/>
                </a:solidFill>
              </a:defRPr>
            </a:lvl9pPr>
          </a:lstStyle>
          <a:p/>
        </p:txBody>
      </p:sp>
      <p:sp>
        <p:nvSpPr>
          <p:cNvPr id="40" name="Google Shape;40;p8"/>
          <p:cNvSpPr txBox="1"/>
          <p:nvPr>
            <p:ph idx="2" type="body"/>
          </p:nvPr>
        </p:nvSpPr>
        <p:spPr>
          <a:xfrm>
            <a:off x="9879000" y="1448150"/>
            <a:ext cx="7494600" cy="7390200"/>
          </a:xfrm>
          <a:prstGeom prst="rect">
            <a:avLst/>
          </a:prstGeom>
        </p:spPr>
        <p:txBody>
          <a:bodyPr anchorCtr="0" anchor="ctr"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8"/>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3"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10"/>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6" name="Google Shape;46;p10"/>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2.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slideLayout" Target="../slideLayouts/slideLayout18.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0" y="890050"/>
            <a:ext cx="17041200" cy="1145400"/>
          </a:xfrm>
          <a:prstGeom prst="rect">
            <a:avLst/>
          </a:prstGeom>
          <a:noFill/>
          <a:ln>
            <a:noFill/>
          </a:ln>
        </p:spPr>
        <p:txBody>
          <a:bodyPr anchorCtr="0" anchor="t" bIns="0" lIns="0" spcFirstLastPara="1" rIns="0" wrap="square" tIns="0">
            <a:normAutofit/>
          </a:bodyPr>
          <a:lstStyle>
            <a:lvl1pPr lvl="0">
              <a:spcBef>
                <a:spcPts val="0"/>
              </a:spcBef>
              <a:spcAft>
                <a:spcPts val="0"/>
              </a:spcAft>
              <a:buClr>
                <a:schemeClr val="dk1"/>
              </a:buClr>
              <a:buSzPts val="5600"/>
              <a:buFont typeface="Bitter Medium"/>
              <a:buNone/>
              <a:defRPr sz="5600">
                <a:solidFill>
                  <a:schemeClr val="dk1"/>
                </a:solidFill>
                <a:latin typeface="Bitter Medium"/>
                <a:ea typeface="Bitter Medium"/>
                <a:cs typeface="Bitter Medium"/>
                <a:sym typeface="Bitter Medium"/>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914400" y="2493625"/>
            <a:ext cx="16459200" cy="6832800"/>
          </a:xfrm>
          <a:prstGeom prst="rect">
            <a:avLst/>
          </a:prstGeom>
          <a:noFill/>
          <a:ln>
            <a:noFill/>
          </a:ln>
        </p:spPr>
        <p:txBody>
          <a:bodyPr anchorCtr="0" anchor="t" bIns="0" lIns="0" spcFirstLastPara="1" rIns="0" wrap="square" tIns="0">
            <a:normAutofit/>
          </a:bodyPr>
          <a:lstStyle>
            <a:lvl1pPr indent="-381000" lvl="0" marL="457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1pPr>
            <a:lvl2pPr indent="-381000" lvl="1" marL="914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2pPr>
            <a:lvl3pPr indent="-381000" lvl="2" marL="1371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3pPr>
            <a:lvl4pPr indent="-381000" lvl="3" marL="1828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4pPr>
            <a:lvl5pPr indent="-381000" lvl="4" marL="22860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5pPr>
            <a:lvl6pPr indent="-381000" lvl="5" marL="2743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6pPr>
            <a:lvl7pPr indent="-381000" lvl="6" marL="3200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7pPr>
            <a:lvl8pPr indent="-381000" lvl="7" marL="3657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8pPr>
            <a:lvl9pPr indent="-381000" lvl="8" marL="4114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b="1" sz="1600">
                <a:solidFill>
                  <a:srgbClr val="0088FF"/>
                </a:solidFill>
                <a:latin typeface="Bitter"/>
                <a:ea typeface="Bitter"/>
                <a:cs typeface="Bitter"/>
                <a:sym typeface="Bitter"/>
              </a:defRPr>
            </a:lvl1pPr>
            <a:lvl2pPr lvl="1" algn="r">
              <a:buNone/>
              <a:defRPr b="1" sz="1600">
                <a:solidFill>
                  <a:srgbClr val="0088FF"/>
                </a:solidFill>
                <a:latin typeface="Bitter"/>
                <a:ea typeface="Bitter"/>
                <a:cs typeface="Bitter"/>
                <a:sym typeface="Bitter"/>
              </a:defRPr>
            </a:lvl2pPr>
            <a:lvl3pPr lvl="2" algn="r">
              <a:buNone/>
              <a:defRPr b="1" sz="1600">
                <a:solidFill>
                  <a:srgbClr val="0088FF"/>
                </a:solidFill>
                <a:latin typeface="Bitter"/>
                <a:ea typeface="Bitter"/>
                <a:cs typeface="Bitter"/>
                <a:sym typeface="Bitter"/>
              </a:defRPr>
            </a:lvl3pPr>
            <a:lvl4pPr lvl="3" algn="r">
              <a:buNone/>
              <a:defRPr b="1" sz="1600">
                <a:solidFill>
                  <a:srgbClr val="0088FF"/>
                </a:solidFill>
                <a:latin typeface="Bitter"/>
                <a:ea typeface="Bitter"/>
                <a:cs typeface="Bitter"/>
                <a:sym typeface="Bitter"/>
              </a:defRPr>
            </a:lvl4pPr>
            <a:lvl5pPr lvl="4" algn="r">
              <a:buNone/>
              <a:defRPr b="1" sz="1600">
                <a:solidFill>
                  <a:srgbClr val="0088FF"/>
                </a:solidFill>
                <a:latin typeface="Bitter"/>
                <a:ea typeface="Bitter"/>
                <a:cs typeface="Bitter"/>
                <a:sym typeface="Bitter"/>
              </a:defRPr>
            </a:lvl5pPr>
            <a:lvl6pPr lvl="5" algn="r">
              <a:buNone/>
              <a:defRPr b="1" sz="1600">
                <a:solidFill>
                  <a:srgbClr val="0088FF"/>
                </a:solidFill>
                <a:latin typeface="Bitter"/>
                <a:ea typeface="Bitter"/>
                <a:cs typeface="Bitter"/>
                <a:sym typeface="Bitter"/>
              </a:defRPr>
            </a:lvl6pPr>
            <a:lvl7pPr lvl="6" algn="r">
              <a:buNone/>
              <a:defRPr b="1" sz="1600">
                <a:solidFill>
                  <a:srgbClr val="0088FF"/>
                </a:solidFill>
                <a:latin typeface="Bitter"/>
                <a:ea typeface="Bitter"/>
                <a:cs typeface="Bitter"/>
                <a:sym typeface="Bitter"/>
              </a:defRPr>
            </a:lvl7pPr>
            <a:lvl8pPr lvl="7" algn="r">
              <a:buNone/>
              <a:defRPr b="1" sz="1600">
                <a:solidFill>
                  <a:srgbClr val="0088FF"/>
                </a:solidFill>
                <a:latin typeface="Bitter"/>
                <a:ea typeface="Bitter"/>
                <a:cs typeface="Bitter"/>
                <a:sym typeface="Bitter"/>
              </a:defRPr>
            </a:lvl8pPr>
            <a:lvl9pPr lvl="8" algn="r">
              <a:buNone/>
              <a:defRPr b="1" sz="1600">
                <a:solidFill>
                  <a:srgbClr val="0088FF"/>
                </a:solidFill>
                <a:latin typeface="Bitter"/>
                <a:ea typeface="Bitter"/>
                <a:cs typeface="Bitter"/>
                <a:sym typeface="Bit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86" l="0" r="0" t="386"/>
          <a:stretch/>
        </p:blipFill>
        <p:spPr>
          <a:xfrm>
            <a:off x="433799" y="9526863"/>
            <a:ext cx="2837499" cy="386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EA4335"/>
          </p15:clr>
        </p15:guide>
        <p15:guide id="2" pos="10944">
          <p15:clr>
            <a:srgbClr val="EA4335"/>
          </p15:clr>
        </p15:guide>
        <p15:guide id="3" orient="horz" pos="561">
          <p15:clr>
            <a:srgbClr val="EA4335"/>
          </p15:clr>
        </p15:guide>
        <p15:guide id="4" orient="horz" pos="587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52.png"/><Relationship Id="rId5" Type="http://schemas.openxmlformats.org/officeDocument/2006/relationships/image" Target="../media/image31.png"/></Relationships>
</file>

<file path=ppt/slides/_rels/slide100.xml.rels><?xml version="1.0" encoding="UTF-8" standalone="yes"?><Relationships xmlns="http://schemas.openxmlformats.org/package/2006/relationships"><Relationship Id="rId11" Type="http://schemas.openxmlformats.org/officeDocument/2006/relationships/image" Target="../media/image170.png"/><Relationship Id="rId10" Type="http://schemas.openxmlformats.org/officeDocument/2006/relationships/hyperlink" Target="https://github.com/lfai" TargetMode="External"/><Relationship Id="rId13" Type="http://schemas.openxmlformats.org/officeDocument/2006/relationships/image" Target="../media/image176.png"/><Relationship Id="rId12" Type="http://schemas.openxmlformats.org/officeDocument/2006/relationships/hyperlink" Target="https://l.lfai.foundation" TargetMode="External"/><Relationship Id="rId1" Type="http://schemas.openxmlformats.org/officeDocument/2006/relationships/slideLayout" Target="../slideLayouts/slideLayout7.xml"/><Relationship Id="rId2" Type="http://schemas.openxmlformats.org/officeDocument/2006/relationships/notesSlide" Target="../notesSlides/notesSlide100.xml"/><Relationship Id="rId3" Type="http://schemas.openxmlformats.org/officeDocument/2006/relationships/hyperlink" Target="http://lfai.foundation/join" TargetMode="External"/><Relationship Id="rId4" Type="http://schemas.openxmlformats.org/officeDocument/2006/relationships/hyperlink" Target="https://lfaidata.foundation/proposal-and-hosting-process/" TargetMode="External"/><Relationship Id="rId9" Type="http://schemas.openxmlformats.org/officeDocument/2006/relationships/image" Target="../media/image180.png"/><Relationship Id="rId15" Type="http://schemas.openxmlformats.org/officeDocument/2006/relationships/image" Target="../media/image169.png"/><Relationship Id="rId14" Type="http://schemas.openxmlformats.org/officeDocument/2006/relationships/hyperlink" Target="https://lfai.foundation/news/blog/" TargetMode="External"/><Relationship Id="rId17" Type="http://schemas.openxmlformats.org/officeDocument/2006/relationships/image" Target="../media/image177.png"/><Relationship Id="rId16" Type="http://schemas.openxmlformats.org/officeDocument/2006/relationships/hyperlink" Target="https://twitter.com/LFAI_Foundation" TargetMode="External"/><Relationship Id="rId5" Type="http://schemas.openxmlformats.org/officeDocument/2006/relationships/hyperlink" Target="http://info@lfaidata.foundation" TargetMode="External"/><Relationship Id="rId6" Type="http://schemas.openxmlformats.org/officeDocument/2006/relationships/hyperlink" Target="https://www.youtube.com/channel/UCfasaeqXJBCAJMNO9HcHfbA" TargetMode="External"/><Relationship Id="rId7" Type="http://schemas.openxmlformats.org/officeDocument/2006/relationships/image" Target="../media/image165.png"/><Relationship Id="rId8" Type="http://schemas.openxmlformats.org/officeDocument/2006/relationships/hyperlink" Target="https://www.linkedin.com/company/lfai/"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hyperlink" Target="https://insights.lfx.linuxfoundation.org/projects/lfai-f/dashboard;quicktime=time_filter_3Y"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6.png"/><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6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3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4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3.png"/></Relationships>
</file>

<file path=ppt/slides/_rels/slide37.xml.rels><?xml version="1.0" encoding="UTF-8" standalone="yes"?><Relationships xmlns="http://schemas.openxmlformats.org/package/2006/relationships"><Relationship Id="rId20" Type="http://schemas.openxmlformats.org/officeDocument/2006/relationships/image" Target="../media/image58.png"/><Relationship Id="rId11" Type="http://schemas.openxmlformats.org/officeDocument/2006/relationships/image" Target="../media/image45.png"/><Relationship Id="rId22" Type="http://schemas.openxmlformats.org/officeDocument/2006/relationships/image" Target="../media/image74.png"/><Relationship Id="rId10" Type="http://schemas.openxmlformats.org/officeDocument/2006/relationships/image" Target="../media/image46.png"/><Relationship Id="rId21" Type="http://schemas.openxmlformats.org/officeDocument/2006/relationships/image" Target="../media/image66.png"/><Relationship Id="rId13" Type="http://schemas.openxmlformats.org/officeDocument/2006/relationships/image" Target="../media/image53.png"/><Relationship Id="rId12" Type="http://schemas.openxmlformats.org/officeDocument/2006/relationships/image" Target="../media/image50.png"/><Relationship Id="rId23" Type="http://schemas.openxmlformats.org/officeDocument/2006/relationships/image" Target="../media/image60.png"/><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40.png"/><Relationship Id="rId4" Type="http://schemas.openxmlformats.org/officeDocument/2006/relationships/image" Target="../media/image38.png"/><Relationship Id="rId9" Type="http://schemas.openxmlformats.org/officeDocument/2006/relationships/image" Target="../media/image41.png"/><Relationship Id="rId15" Type="http://schemas.openxmlformats.org/officeDocument/2006/relationships/image" Target="../media/image51.png"/><Relationship Id="rId14" Type="http://schemas.openxmlformats.org/officeDocument/2006/relationships/image" Target="../media/image49.png"/><Relationship Id="rId17" Type="http://schemas.openxmlformats.org/officeDocument/2006/relationships/image" Target="../media/image57.png"/><Relationship Id="rId16" Type="http://schemas.openxmlformats.org/officeDocument/2006/relationships/image" Target="../media/image48.png"/><Relationship Id="rId5" Type="http://schemas.openxmlformats.org/officeDocument/2006/relationships/image" Target="../media/image39.png"/><Relationship Id="rId19" Type="http://schemas.openxmlformats.org/officeDocument/2006/relationships/image" Target="../media/image55.png"/><Relationship Id="rId6" Type="http://schemas.openxmlformats.org/officeDocument/2006/relationships/image" Target="../media/image47.png"/><Relationship Id="rId18" Type="http://schemas.openxmlformats.org/officeDocument/2006/relationships/image" Target="../media/image54.png"/><Relationship Id="rId7" Type="http://schemas.openxmlformats.org/officeDocument/2006/relationships/image" Target="../media/image56.png"/><Relationship Id="rId8" Type="http://schemas.openxmlformats.org/officeDocument/2006/relationships/image" Target="../media/image5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89.png"/><Relationship Id="rId4" Type="http://schemas.openxmlformats.org/officeDocument/2006/relationships/image" Target="../media/image11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61.png"/><Relationship Id="rId4" Type="http://schemas.openxmlformats.org/officeDocument/2006/relationships/image" Target="../media/image69.png"/></Relationships>
</file>

<file path=ppt/slides/_rels/slide47.xml.rels><?xml version="1.0" encoding="UTF-8" standalone="yes"?><Relationships xmlns="http://schemas.openxmlformats.org/package/2006/relationships"><Relationship Id="rId11" Type="http://schemas.openxmlformats.org/officeDocument/2006/relationships/image" Target="../media/image116.png"/><Relationship Id="rId10" Type="http://schemas.openxmlformats.org/officeDocument/2006/relationships/image" Target="../media/image64.png"/><Relationship Id="rId13" Type="http://schemas.openxmlformats.org/officeDocument/2006/relationships/image" Target="../media/image132.png"/><Relationship Id="rId12" Type="http://schemas.openxmlformats.org/officeDocument/2006/relationships/image" Target="../media/image114.png"/><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72.png"/><Relationship Id="rId4" Type="http://schemas.openxmlformats.org/officeDocument/2006/relationships/image" Target="../media/image73.png"/><Relationship Id="rId9" Type="http://schemas.openxmlformats.org/officeDocument/2006/relationships/image" Target="../media/image68.png"/><Relationship Id="rId15" Type="http://schemas.openxmlformats.org/officeDocument/2006/relationships/image" Target="../media/image135.png"/><Relationship Id="rId14" Type="http://schemas.openxmlformats.org/officeDocument/2006/relationships/image" Target="../media/image124.png"/><Relationship Id="rId17" Type="http://schemas.openxmlformats.org/officeDocument/2006/relationships/image" Target="../media/image128.png"/><Relationship Id="rId16" Type="http://schemas.openxmlformats.org/officeDocument/2006/relationships/image" Target="../media/image134.png"/><Relationship Id="rId5" Type="http://schemas.openxmlformats.org/officeDocument/2006/relationships/image" Target="../media/image65.png"/><Relationship Id="rId19" Type="http://schemas.openxmlformats.org/officeDocument/2006/relationships/image" Target="../media/image76.png"/><Relationship Id="rId6" Type="http://schemas.openxmlformats.org/officeDocument/2006/relationships/image" Target="../media/image62.png"/><Relationship Id="rId18" Type="http://schemas.openxmlformats.org/officeDocument/2006/relationships/image" Target="../media/image100.png"/><Relationship Id="rId7" Type="http://schemas.openxmlformats.org/officeDocument/2006/relationships/image" Target="../media/image67.png"/><Relationship Id="rId8" Type="http://schemas.openxmlformats.org/officeDocument/2006/relationships/image" Target="../media/image7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7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87.png"/><Relationship Id="rId4" Type="http://schemas.openxmlformats.org/officeDocument/2006/relationships/image" Target="../media/image8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hyperlink" Target="https://www.linuxfoundation.org/hubfs/LF%20Research/GenAI_Report_2023_011124.pdf?hsLang=en" TargetMode="External"/><Relationship Id="rId4" Type="http://schemas.openxmlformats.org/officeDocument/2006/relationships/image" Target="../media/image77.png"/><Relationship Id="rId5" Type="http://schemas.openxmlformats.org/officeDocument/2006/relationships/hyperlink" Target="https://www.linuxfoundation.org/hubfs/LF%20Research/GenAI_Report_2023_011124.pdf?hsLang=en" TargetMode="External"/><Relationship Id="rId6" Type="http://schemas.openxmlformats.org/officeDocument/2006/relationships/hyperlink" Target="https://drive.google.com/drive/folders/1bqHchJt74zns0gh_odDTHB6j_-plt1Hr?usp=shar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3.xml"/><Relationship Id="rId3" Type="http://schemas.openxmlformats.org/officeDocument/2006/relationships/image" Target="../media/image78.png"/><Relationship Id="rId4" Type="http://schemas.openxmlformats.org/officeDocument/2006/relationships/image" Target="../media/image80.png"/><Relationship Id="rId5" Type="http://schemas.openxmlformats.org/officeDocument/2006/relationships/image" Target="../media/image90.png"/><Relationship Id="rId6" Type="http://schemas.openxmlformats.org/officeDocument/2006/relationships/image" Target="../media/image8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1" Type="http://schemas.openxmlformats.org/officeDocument/2006/relationships/image" Target="../media/image93.png"/><Relationship Id="rId10" Type="http://schemas.openxmlformats.org/officeDocument/2006/relationships/image" Target="../media/image91.png"/><Relationship Id="rId13" Type="http://schemas.openxmlformats.org/officeDocument/2006/relationships/image" Target="../media/image96.png"/><Relationship Id="rId12" Type="http://schemas.openxmlformats.org/officeDocument/2006/relationships/image" Target="../media/image95.png"/><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image" Target="../media/image82.png"/><Relationship Id="rId4" Type="http://schemas.openxmlformats.org/officeDocument/2006/relationships/image" Target="../media/image83.png"/><Relationship Id="rId9" Type="http://schemas.openxmlformats.org/officeDocument/2006/relationships/image" Target="../media/image92.png"/><Relationship Id="rId5" Type="http://schemas.openxmlformats.org/officeDocument/2006/relationships/image" Target="../media/image86.png"/><Relationship Id="rId6" Type="http://schemas.openxmlformats.org/officeDocument/2006/relationships/image" Target="../media/image88.png"/><Relationship Id="rId7" Type="http://schemas.openxmlformats.org/officeDocument/2006/relationships/image" Target="../media/image85.png"/><Relationship Id="rId8" Type="http://schemas.openxmlformats.org/officeDocument/2006/relationships/image" Target="../media/image94.png"/></Relationships>
</file>

<file path=ppt/slides/_rels/slide56.xml.rels><?xml version="1.0" encoding="UTF-8" standalone="yes"?><Relationships xmlns="http://schemas.openxmlformats.org/package/2006/relationships"><Relationship Id="rId11" Type="http://schemas.openxmlformats.org/officeDocument/2006/relationships/image" Target="../media/image103.png"/><Relationship Id="rId10" Type="http://schemas.openxmlformats.org/officeDocument/2006/relationships/image" Target="../media/image101.png"/><Relationship Id="rId13" Type="http://schemas.openxmlformats.org/officeDocument/2006/relationships/image" Target="../media/image108.png"/><Relationship Id="rId12" Type="http://schemas.openxmlformats.org/officeDocument/2006/relationships/image" Target="../media/image107.png"/><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97.png"/><Relationship Id="rId4" Type="http://schemas.openxmlformats.org/officeDocument/2006/relationships/image" Target="../media/image119.png"/><Relationship Id="rId9" Type="http://schemas.openxmlformats.org/officeDocument/2006/relationships/image" Target="../media/image102.png"/><Relationship Id="rId5" Type="http://schemas.openxmlformats.org/officeDocument/2006/relationships/image" Target="../media/image109.png"/><Relationship Id="rId6" Type="http://schemas.openxmlformats.org/officeDocument/2006/relationships/image" Target="../media/image99.png"/><Relationship Id="rId7" Type="http://schemas.openxmlformats.org/officeDocument/2006/relationships/image" Target="../media/image106.png"/><Relationship Id="rId8"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04.png"/><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105.png"/><Relationship Id="rId4" Type="http://schemas.openxmlformats.org/officeDocument/2006/relationships/image" Target="../media/image118.png"/><Relationship Id="rId5" Type="http://schemas.openxmlformats.org/officeDocument/2006/relationships/image" Target="../media/image11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111.png"/><Relationship Id="rId4" Type="http://schemas.openxmlformats.org/officeDocument/2006/relationships/image" Target="../media/image123.png"/><Relationship Id="rId5" Type="http://schemas.openxmlformats.org/officeDocument/2006/relationships/image" Target="../media/image1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15.png"/><Relationship Id="rId4" Type="http://schemas.openxmlformats.org/officeDocument/2006/relationships/image" Target="../media/image11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 Id="rId3" Type="http://schemas.openxmlformats.org/officeDocument/2006/relationships/image" Target="../media/image121.png"/><Relationship Id="rId4" Type="http://schemas.openxmlformats.org/officeDocument/2006/relationships/image" Target="../media/image1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hyperlink" Target="https://genaicommons.org/"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hyperlink" Target="https://wiki.lfai.foundation/pages/viewpage.action?pageId=7733341"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hyperlink" Target="https://bestpractices.coreinfrastructure.org/" TargetMode="External"/><Relationship Id="rId4" Type="http://schemas.openxmlformats.org/officeDocument/2006/relationships/hyperlink" Target="https://bestpractices.coreinfrastructure.org/" TargetMode="Externa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4.xml"/><Relationship Id="rId3" Type="http://schemas.openxmlformats.org/officeDocument/2006/relationships/hyperlink" Target="https://github.com/lfai/tac/blob/main/github-recommendations.md" TargetMode="External"/><Relationship Id="rId4" Type="http://schemas.openxmlformats.org/officeDocument/2006/relationships/hyperlink" Target="https://github.com/lfai/proposing-projects/tree/master/proposals"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5.xml"/><Relationship Id="rId3" Type="http://schemas.openxmlformats.org/officeDocument/2006/relationships/hyperlink" Target="https://github.com/lfai/artwork/tree/main/lfaidata-assets/lfaidata-project-badge" TargetMode="External"/><Relationship Id="rId4" Type="http://schemas.openxmlformats.org/officeDocument/2006/relationships/hyperlink" Target="https://lfx.linuxfoundation.org/" TargetMode="External"/><Relationship Id="rId5" Type="http://schemas.openxmlformats.org/officeDocument/2006/relationships/hyperlink" Target="https://github.com/lfai/artwork/tree/main/lfaidata-assets/lfaidata-project-badge" TargetMode="External"/><Relationship Id="rId6" Type="http://schemas.openxmlformats.org/officeDocument/2006/relationships/hyperlink" Target="https://github.com/lfai/artwork/tree/main/lfaidata-assets/lfaidata-project-badge"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 Id="rId3" Type="http://schemas.openxmlformats.org/officeDocument/2006/relationships/image" Target="../media/image89.png"/><Relationship Id="rId4" Type="http://schemas.openxmlformats.org/officeDocument/2006/relationships/image" Target="../media/image138.png"/><Relationship Id="rId5" Type="http://schemas.openxmlformats.org/officeDocument/2006/relationships/image" Target="../media/image13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9.xml"/><Relationship Id="rId3" Type="http://schemas.openxmlformats.org/officeDocument/2006/relationships/image" Target="../media/image136.png"/><Relationship Id="rId4" Type="http://schemas.openxmlformats.org/officeDocument/2006/relationships/image" Target="../media/image140.png"/><Relationship Id="rId5" Type="http://schemas.openxmlformats.org/officeDocument/2006/relationships/image" Target="../media/image147.png"/><Relationship Id="rId6" Type="http://schemas.openxmlformats.org/officeDocument/2006/relationships/image" Target="../media/image146.png"/><Relationship Id="rId7" Type="http://schemas.openxmlformats.org/officeDocument/2006/relationships/image" Target="../media/image1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0.xml"/><Relationship Id="rId3" Type="http://schemas.openxmlformats.org/officeDocument/2006/relationships/image" Target="../media/image144.png"/><Relationship Id="rId4" Type="http://schemas.openxmlformats.org/officeDocument/2006/relationships/image" Target="../media/image153.png"/><Relationship Id="rId5" Type="http://schemas.openxmlformats.org/officeDocument/2006/relationships/image" Target="../media/image133.png"/><Relationship Id="rId6" Type="http://schemas.openxmlformats.org/officeDocument/2006/relationships/image" Target="../media/image143.png"/><Relationship Id="rId7" Type="http://schemas.openxmlformats.org/officeDocument/2006/relationships/image" Target="../media/image137.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1.xml"/><Relationship Id="rId3" Type="http://schemas.openxmlformats.org/officeDocument/2006/relationships/image" Target="../media/image149.png"/><Relationship Id="rId4" Type="http://schemas.openxmlformats.org/officeDocument/2006/relationships/image" Target="../media/image127.png"/><Relationship Id="rId5" Type="http://schemas.openxmlformats.org/officeDocument/2006/relationships/image" Target="../media/image152.png"/><Relationship Id="rId6" Type="http://schemas.openxmlformats.org/officeDocument/2006/relationships/image" Target="../media/image14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3.xml"/><Relationship Id="rId3" Type="http://schemas.openxmlformats.org/officeDocument/2006/relationships/image" Target="../media/image126.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4.xml"/><Relationship Id="rId3" Type="http://schemas.openxmlformats.org/officeDocument/2006/relationships/image" Target="../media/image129.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5.xml"/><Relationship Id="rId3" Type="http://schemas.openxmlformats.org/officeDocument/2006/relationships/image" Target="../media/image13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0" Type="http://schemas.openxmlformats.org/officeDocument/2006/relationships/image" Target="../media/image159.png"/><Relationship Id="rId1" Type="http://schemas.openxmlformats.org/officeDocument/2006/relationships/slideLayout" Target="../slideLayouts/slideLayout6.xml"/><Relationship Id="rId2" Type="http://schemas.openxmlformats.org/officeDocument/2006/relationships/notesSlide" Target="../notesSlides/notesSlide88.xml"/><Relationship Id="rId3" Type="http://schemas.openxmlformats.org/officeDocument/2006/relationships/image" Target="../media/image131.png"/><Relationship Id="rId4" Type="http://schemas.openxmlformats.org/officeDocument/2006/relationships/image" Target="../media/image150.png"/><Relationship Id="rId9" Type="http://schemas.openxmlformats.org/officeDocument/2006/relationships/image" Target="../media/image163.png"/><Relationship Id="rId5" Type="http://schemas.openxmlformats.org/officeDocument/2006/relationships/image" Target="../media/image145.png"/><Relationship Id="rId6" Type="http://schemas.openxmlformats.org/officeDocument/2006/relationships/image" Target="../media/image142.png"/><Relationship Id="rId7" Type="http://schemas.openxmlformats.org/officeDocument/2006/relationships/image" Target="../media/image148.png"/><Relationship Id="rId8" Type="http://schemas.openxmlformats.org/officeDocument/2006/relationships/image" Target="../media/image156.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15.png"/><Relationship Id="rId4" Type="http://schemas.openxmlformats.org/officeDocument/2006/relationships/image" Target="../media/image13.png"/><Relationship Id="rId5" Type="http://schemas.openxmlformats.org/officeDocument/2006/relationships/image" Target="../media/image37.png"/></Relationships>
</file>

<file path=ppt/slides/_rels/slide90.xml.rels><?xml version="1.0" encoding="UTF-8" standalone="yes"?><Relationships xmlns="http://schemas.openxmlformats.org/package/2006/relationships"><Relationship Id="rId11" Type="http://schemas.openxmlformats.org/officeDocument/2006/relationships/image" Target="../media/image174.png"/><Relationship Id="rId10" Type="http://schemas.openxmlformats.org/officeDocument/2006/relationships/image" Target="../media/image161.png"/><Relationship Id="rId1" Type="http://schemas.openxmlformats.org/officeDocument/2006/relationships/slideLayout" Target="../slideLayouts/slideLayout6.xml"/><Relationship Id="rId2" Type="http://schemas.openxmlformats.org/officeDocument/2006/relationships/notesSlide" Target="../notesSlides/notesSlide90.xml"/><Relationship Id="rId3" Type="http://schemas.openxmlformats.org/officeDocument/2006/relationships/image" Target="../media/image155.png"/><Relationship Id="rId4" Type="http://schemas.openxmlformats.org/officeDocument/2006/relationships/image" Target="../media/image151.png"/><Relationship Id="rId9" Type="http://schemas.openxmlformats.org/officeDocument/2006/relationships/image" Target="../media/image162.png"/><Relationship Id="rId5" Type="http://schemas.openxmlformats.org/officeDocument/2006/relationships/image" Target="../media/image160.png"/><Relationship Id="rId6" Type="http://schemas.openxmlformats.org/officeDocument/2006/relationships/image" Target="../media/image154.png"/><Relationship Id="rId7" Type="http://schemas.openxmlformats.org/officeDocument/2006/relationships/image" Target="../media/image158.png"/><Relationship Id="rId8" Type="http://schemas.openxmlformats.org/officeDocument/2006/relationships/image" Target="../media/image15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1.xml"/><Relationship Id="rId3" Type="http://schemas.openxmlformats.org/officeDocument/2006/relationships/image" Target="../media/image167.png"/><Relationship Id="rId4" Type="http://schemas.openxmlformats.org/officeDocument/2006/relationships/image" Target="../media/image172.png"/><Relationship Id="rId5" Type="http://schemas.openxmlformats.org/officeDocument/2006/relationships/image" Target="../media/image166.png"/><Relationship Id="rId6" Type="http://schemas.openxmlformats.org/officeDocument/2006/relationships/image" Target="../media/image168.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1" Type="http://schemas.openxmlformats.org/officeDocument/2006/relationships/image" Target="../media/image176.png"/><Relationship Id="rId10" Type="http://schemas.openxmlformats.org/officeDocument/2006/relationships/hyperlink" Target="https://l.lfai.foundation" TargetMode="External"/><Relationship Id="rId13" Type="http://schemas.openxmlformats.org/officeDocument/2006/relationships/image" Target="../media/image169.png"/><Relationship Id="rId12" Type="http://schemas.openxmlformats.org/officeDocument/2006/relationships/hyperlink" Target="https://lfai.foundation/news/blog/" TargetMode="External"/><Relationship Id="rId1" Type="http://schemas.openxmlformats.org/officeDocument/2006/relationships/slideLayout" Target="../slideLayouts/slideLayout18.xml"/><Relationship Id="rId2" Type="http://schemas.openxmlformats.org/officeDocument/2006/relationships/notesSlide" Target="../notesSlides/notesSlide99.xml"/><Relationship Id="rId3" Type="http://schemas.openxmlformats.org/officeDocument/2006/relationships/hyperlink" Target="http://info@lfaidata.foundation" TargetMode="External"/><Relationship Id="rId4" Type="http://schemas.openxmlformats.org/officeDocument/2006/relationships/hyperlink" Target="https://www.youtube.com/channel/UCfasaeqXJBCAJMNO9HcHfbA" TargetMode="External"/><Relationship Id="rId9" Type="http://schemas.openxmlformats.org/officeDocument/2006/relationships/image" Target="../media/image170.png"/><Relationship Id="rId15" Type="http://schemas.openxmlformats.org/officeDocument/2006/relationships/image" Target="../media/image177.png"/><Relationship Id="rId14" Type="http://schemas.openxmlformats.org/officeDocument/2006/relationships/hyperlink" Target="https://twitter.com/LFAI_Foundation" TargetMode="External"/><Relationship Id="rId5" Type="http://schemas.openxmlformats.org/officeDocument/2006/relationships/image" Target="../media/image165.png"/><Relationship Id="rId6" Type="http://schemas.openxmlformats.org/officeDocument/2006/relationships/hyperlink" Target="https://www.linkedin.com/company/lfai/" TargetMode="External"/><Relationship Id="rId7" Type="http://schemas.openxmlformats.org/officeDocument/2006/relationships/image" Target="../media/image180.png"/><Relationship Id="rId8" Type="http://schemas.openxmlformats.org/officeDocument/2006/relationships/hyperlink" Target="https://github.com/lfai"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0"/>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LF AI &amp; Data Foundation </a:t>
            </a:r>
            <a:endParaRPr/>
          </a:p>
        </p:txBody>
      </p:sp>
      <p:sp>
        <p:nvSpPr>
          <p:cNvPr id="102" name="Google Shape;102;p20"/>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Ibrahim Haddad, PhD</a:t>
            </a:r>
            <a:endParaRPr/>
          </a:p>
          <a:p>
            <a:pPr indent="0" lvl="0" marL="0" rtl="0" algn="l">
              <a:spcBef>
                <a:spcPts val="0"/>
              </a:spcBef>
              <a:spcAft>
                <a:spcPts val="0"/>
              </a:spcAft>
              <a:buNone/>
            </a:pPr>
            <a:r>
              <a:rPr lang="en"/>
              <a:t>Executive Director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9"/>
          <p:cNvSpPr txBox="1"/>
          <p:nvPr/>
        </p:nvSpPr>
        <p:spPr>
          <a:xfrm>
            <a:off x="914400" y="890050"/>
            <a:ext cx="13169400" cy="1404000"/>
          </a:xfrm>
          <a:prstGeom prst="rect">
            <a:avLst/>
          </a:prstGeom>
          <a:noFill/>
          <a:ln>
            <a:noFill/>
          </a:ln>
        </p:spPr>
        <p:txBody>
          <a:bodyPr anchorCtr="0" anchor="ctr" bIns="68550" lIns="137150" spcFirstLastPara="1" rIns="137150" wrap="square" tIns="68550">
            <a:normAutofit/>
          </a:bodyPr>
          <a:lstStyle/>
          <a:p>
            <a:pPr indent="0" lvl="0" marL="0" rtl="0" algn="l">
              <a:lnSpc>
                <a:spcPct val="115000"/>
              </a:lnSpc>
              <a:spcBef>
                <a:spcPts val="0"/>
              </a:spcBef>
              <a:spcAft>
                <a:spcPts val="0"/>
              </a:spcAft>
              <a:buSzPts val="935"/>
              <a:buNone/>
            </a:pPr>
            <a:r>
              <a:rPr b="1" lang="en" sz="3400">
                <a:solidFill>
                  <a:schemeClr val="dk1"/>
                </a:solidFill>
                <a:latin typeface="Bitter"/>
                <a:ea typeface="Bitter"/>
                <a:cs typeface="Bitter"/>
                <a:sym typeface="Bitter"/>
              </a:rPr>
              <a:t>A growing ecosystem: </a:t>
            </a:r>
            <a:r>
              <a:rPr lang="en" sz="3400">
                <a:solidFill>
                  <a:schemeClr val="dk1"/>
                </a:solidFill>
                <a:latin typeface="Bitter Medium"/>
                <a:ea typeface="Bitter Medium"/>
                <a:cs typeface="Bitter Medium"/>
                <a:sym typeface="Bitter Medium"/>
              </a:rPr>
              <a:t>The barrier to entry in AI is lower </a:t>
            </a:r>
            <a:br>
              <a:rPr lang="en" sz="3400">
                <a:solidFill>
                  <a:schemeClr val="dk1"/>
                </a:solidFill>
                <a:latin typeface="Bitter Medium"/>
                <a:ea typeface="Bitter Medium"/>
                <a:cs typeface="Bitter Medium"/>
                <a:sym typeface="Bitter Medium"/>
              </a:rPr>
            </a:br>
            <a:r>
              <a:rPr lang="en" sz="3400">
                <a:solidFill>
                  <a:schemeClr val="dk1"/>
                </a:solidFill>
                <a:latin typeface="Bitter Medium"/>
                <a:ea typeface="Bitter Medium"/>
                <a:cs typeface="Bitter Medium"/>
                <a:sym typeface="Bitter Medium"/>
              </a:rPr>
              <a:t>than ever before, thanks to open source software</a:t>
            </a:r>
            <a:endParaRPr sz="3400">
              <a:solidFill>
                <a:schemeClr val="dk1"/>
              </a:solidFill>
              <a:latin typeface="Bitter Medium"/>
              <a:ea typeface="Bitter Medium"/>
              <a:cs typeface="Bitter Medium"/>
              <a:sym typeface="Bitter Medium"/>
            </a:endParaRPr>
          </a:p>
        </p:txBody>
      </p:sp>
      <p:pic>
        <p:nvPicPr>
          <p:cNvPr id="167" name="Google Shape;167;p29"/>
          <p:cNvPicPr preferRelativeResize="0"/>
          <p:nvPr/>
        </p:nvPicPr>
        <p:blipFill rotWithShape="1">
          <a:blip r:embed="rId3">
            <a:alphaModFix/>
          </a:blip>
          <a:srcRect b="0" l="10864" r="9307" t="0"/>
          <a:stretch/>
        </p:blipFill>
        <p:spPr>
          <a:xfrm>
            <a:off x="914400" y="6858331"/>
            <a:ext cx="328580" cy="332099"/>
          </a:xfrm>
          <a:prstGeom prst="rect">
            <a:avLst/>
          </a:prstGeom>
          <a:noFill/>
          <a:ln cap="flat" cmpd="sng" w="9525">
            <a:solidFill>
              <a:schemeClr val="dk1"/>
            </a:solidFill>
            <a:prstDash val="solid"/>
            <a:round/>
            <a:headEnd len="sm" w="sm" type="none"/>
            <a:tailEnd len="sm" w="sm" type="none"/>
          </a:ln>
        </p:spPr>
      </p:pic>
      <p:grpSp>
        <p:nvGrpSpPr>
          <p:cNvPr id="168" name="Google Shape;168;p29"/>
          <p:cNvGrpSpPr/>
          <p:nvPr/>
        </p:nvGrpSpPr>
        <p:grpSpPr>
          <a:xfrm>
            <a:off x="13314321" y="1044625"/>
            <a:ext cx="2917638" cy="8358976"/>
            <a:chOff x="13314321" y="1044625"/>
            <a:chExt cx="2917638" cy="8358976"/>
          </a:xfrm>
        </p:grpSpPr>
        <p:sp>
          <p:nvSpPr>
            <p:cNvPr id="169" name="Google Shape;169;p29"/>
            <p:cNvSpPr/>
            <p:nvPr/>
          </p:nvSpPr>
          <p:spPr>
            <a:xfrm>
              <a:off x="13314321" y="2003292"/>
              <a:ext cx="2916300" cy="837600"/>
            </a:xfrm>
            <a:prstGeom prst="roundRect">
              <a:avLst>
                <a:gd fmla="val 0" name="adj"/>
              </a:avLst>
            </a:prstGeom>
            <a:solidFill>
              <a:schemeClr val="accent3"/>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365+ Projects</a:t>
              </a:r>
              <a:endParaRPr b="1" i="0" sz="1800" u="none" cap="none" strike="noStrike">
                <a:solidFill>
                  <a:srgbClr val="FFFFFF"/>
                </a:solidFill>
                <a:latin typeface="Bitter"/>
                <a:ea typeface="Bitter"/>
                <a:cs typeface="Bitter"/>
                <a:sym typeface="Bitter"/>
              </a:endParaRPr>
            </a:p>
          </p:txBody>
        </p:sp>
        <p:sp>
          <p:nvSpPr>
            <p:cNvPr id="170" name="Google Shape;170;p29"/>
            <p:cNvSpPr/>
            <p:nvPr/>
          </p:nvSpPr>
          <p:spPr>
            <a:xfrm>
              <a:off x="13314321" y="4190862"/>
              <a:ext cx="2916300" cy="8376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100K+ Developers</a:t>
              </a:r>
              <a:endParaRPr b="1" i="0" sz="1800" u="none" cap="none" strike="noStrike">
                <a:solidFill>
                  <a:srgbClr val="FFFFFF"/>
                </a:solidFill>
                <a:latin typeface="Bitter"/>
                <a:ea typeface="Bitter"/>
                <a:cs typeface="Bitter"/>
                <a:sym typeface="Bitter"/>
              </a:endParaRPr>
            </a:p>
          </p:txBody>
        </p:sp>
        <p:sp>
          <p:nvSpPr>
            <p:cNvPr id="171" name="Google Shape;171;p29"/>
            <p:cNvSpPr/>
            <p:nvPr/>
          </p:nvSpPr>
          <p:spPr>
            <a:xfrm>
              <a:off x="13314321" y="5284647"/>
              <a:ext cx="2916300" cy="837600"/>
            </a:xfrm>
            <a:prstGeom prst="roundRect">
              <a:avLst>
                <a:gd fmla="val 0" name="adj"/>
              </a:avLst>
            </a:prstGeom>
            <a:solidFill>
              <a:srgbClr val="016CCB"/>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200+ Founding Org</a:t>
              </a:r>
              <a:endParaRPr b="1" i="0" sz="1800" u="none" cap="none" strike="noStrike">
                <a:solidFill>
                  <a:srgbClr val="FFFFFF"/>
                </a:solidFill>
                <a:latin typeface="Bitter"/>
                <a:ea typeface="Bitter"/>
                <a:cs typeface="Bitter"/>
                <a:sym typeface="Bitter"/>
              </a:endParaRPr>
            </a:p>
          </p:txBody>
        </p:sp>
        <p:sp>
          <p:nvSpPr>
            <p:cNvPr id="172" name="Google Shape;172;p29"/>
            <p:cNvSpPr/>
            <p:nvPr/>
          </p:nvSpPr>
          <p:spPr>
            <a:xfrm>
              <a:off x="13314321" y="6378432"/>
              <a:ext cx="2916300" cy="837600"/>
            </a:xfrm>
            <a:prstGeom prst="roundRect">
              <a:avLst>
                <a:gd fmla="val 0" name="adj"/>
              </a:avLst>
            </a:prstGeom>
            <a:solidFill>
              <a:srgbClr val="0088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600M+ LoC</a:t>
              </a:r>
              <a:endParaRPr b="1" i="0" sz="1800" u="none" cap="none" strike="noStrike">
                <a:solidFill>
                  <a:srgbClr val="FFFFFF"/>
                </a:solidFill>
                <a:latin typeface="Bitter"/>
                <a:ea typeface="Bitter"/>
                <a:cs typeface="Bitter"/>
                <a:sym typeface="Bitter"/>
              </a:endParaRPr>
            </a:p>
          </p:txBody>
        </p:sp>
        <p:sp>
          <p:nvSpPr>
            <p:cNvPr id="173" name="Google Shape;173;p29"/>
            <p:cNvSpPr/>
            <p:nvPr/>
          </p:nvSpPr>
          <p:spPr>
            <a:xfrm>
              <a:off x="13314321" y="7472217"/>
              <a:ext cx="2916300" cy="837600"/>
            </a:xfrm>
            <a:prstGeom prst="roundRect">
              <a:avLst>
                <a:gd fmla="val 0" name="adj"/>
              </a:avLst>
            </a:prstGeom>
            <a:solidFill>
              <a:srgbClr val="33A0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1M+ LoC / Week</a:t>
              </a:r>
              <a:endParaRPr b="1" i="0" sz="1800" u="none" cap="none" strike="noStrike">
                <a:solidFill>
                  <a:srgbClr val="FFFFFF"/>
                </a:solidFill>
                <a:latin typeface="Bitter"/>
                <a:ea typeface="Bitter"/>
                <a:cs typeface="Bitter"/>
                <a:sym typeface="Bitter"/>
              </a:endParaRPr>
            </a:p>
          </p:txBody>
        </p:sp>
        <p:sp>
          <p:nvSpPr>
            <p:cNvPr id="174" name="Google Shape;174;p29"/>
            <p:cNvSpPr/>
            <p:nvPr/>
          </p:nvSpPr>
          <p:spPr>
            <a:xfrm>
              <a:off x="13314321" y="8566001"/>
              <a:ext cx="2916300" cy="837600"/>
            </a:xfrm>
            <a:prstGeom prst="roundRect">
              <a:avLst>
                <a:gd fmla="val 0" name="adj"/>
              </a:avLst>
            </a:prstGeom>
            <a:solidFill>
              <a:srgbClr val="57B1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1000s of Contributing Orgs</a:t>
              </a:r>
              <a:endParaRPr b="1" i="0" sz="1800" u="none" cap="none" strike="noStrike">
                <a:solidFill>
                  <a:srgbClr val="FFFFFF"/>
                </a:solidFill>
                <a:latin typeface="Bitter"/>
                <a:ea typeface="Bitter"/>
                <a:cs typeface="Bitter"/>
                <a:sym typeface="Bitter"/>
              </a:endParaRPr>
            </a:p>
          </p:txBody>
        </p:sp>
        <p:sp>
          <p:nvSpPr>
            <p:cNvPr id="175" name="Google Shape;175;p29"/>
            <p:cNvSpPr/>
            <p:nvPr/>
          </p:nvSpPr>
          <p:spPr>
            <a:xfrm>
              <a:off x="13314321" y="3097077"/>
              <a:ext cx="2916300" cy="8376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3.3</a:t>
              </a:r>
              <a:r>
                <a:rPr b="1" lang="en" sz="1800">
                  <a:solidFill>
                    <a:srgbClr val="FFFFFF"/>
                  </a:solidFill>
                  <a:latin typeface="Bitter"/>
                  <a:ea typeface="Bitter"/>
                  <a:cs typeface="Bitter"/>
                  <a:sym typeface="Bitter"/>
                </a:rPr>
                <a:t>M+ GitHub Stars</a:t>
              </a:r>
              <a:endParaRPr b="1" i="0" sz="1800" u="none" cap="none" strike="noStrike">
                <a:solidFill>
                  <a:srgbClr val="FFFFFF"/>
                </a:solidFill>
                <a:latin typeface="Bitter"/>
                <a:ea typeface="Bitter"/>
                <a:cs typeface="Bitter"/>
                <a:sym typeface="Bitter"/>
              </a:endParaRPr>
            </a:p>
          </p:txBody>
        </p:sp>
        <p:pic>
          <p:nvPicPr>
            <p:cNvPr id="176" name="Google Shape;176;p29"/>
            <p:cNvPicPr preferRelativeResize="0"/>
            <p:nvPr/>
          </p:nvPicPr>
          <p:blipFill>
            <a:blip r:embed="rId4">
              <a:alphaModFix/>
            </a:blip>
            <a:stretch>
              <a:fillRect/>
            </a:stretch>
          </p:blipFill>
          <p:spPr>
            <a:xfrm>
              <a:off x="13328575" y="1044625"/>
              <a:ext cx="2903384" cy="837678"/>
            </a:xfrm>
            <a:prstGeom prst="rect">
              <a:avLst/>
            </a:prstGeom>
            <a:noFill/>
            <a:ln>
              <a:noFill/>
            </a:ln>
          </p:spPr>
        </p:pic>
      </p:grpSp>
      <p:pic>
        <p:nvPicPr>
          <p:cNvPr id="177" name="Google Shape;177;p29"/>
          <p:cNvPicPr preferRelativeResize="0"/>
          <p:nvPr/>
        </p:nvPicPr>
        <p:blipFill>
          <a:blip r:embed="rId5">
            <a:alphaModFix/>
          </a:blip>
          <a:stretch>
            <a:fillRect/>
          </a:stretch>
        </p:blipFill>
        <p:spPr>
          <a:xfrm>
            <a:off x="1242979" y="2596400"/>
            <a:ext cx="10919122" cy="6730026"/>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6" name="Shape 1386"/>
        <p:cNvGrpSpPr/>
        <p:nvPr/>
      </p:nvGrpSpPr>
      <p:grpSpPr>
        <a:xfrm>
          <a:off x="0" y="0"/>
          <a:ext cx="0" cy="0"/>
          <a:chOff x="0" y="0"/>
          <a:chExt cx="0" cy="0"/>
        </a:xfrm>
      </p:grpSpPr>
      <p:sp>
        <p:nvSpPr>
          <p:cNvPr id="1387" name="Google Shape;1387;p119"/>
          <p:cNvSpPr txBox="1"/>
          <p:nvPr/>
        </p:nvSpPr>
        <p:spPr>
          <a:xfrm>
            <a:off x="177365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FFFFFF"/>
                </a:solidFill>
                <a:latin typeface="Gill Sans"/>
                <a:ea typeface="Gill Sans"/>
                <a:cs typeface="Gill Sans"/>
                <a:sym typeface="Gill Sans"/>
              </a:rPr>
              <a:t>‹#›</a:t>
            </a:fld>
            <a:endParaRPr sz="1700">
              <a:solidFill>
                <a:srgbClr val="FFFFFF"/>
              </a:solidFill>
              <a:latin typeface="Gill Sans"/>
              <a:ea typeface="Gill Sans"/>
              <a:cs typeface="Gill Sans"/>
              <a:sym typeface="Gill Sans"/>
            </a:endParaRPr>
          </a:p>
        </p:txBody>
      </p:sp>
      <p:sp>
        <p:nvSpPr>
          <p:cNvPr id="1388" name="Google Shape;1388;p119"/>
          <p:cNvSpPr txBox="1"/>
          <p:nvPr>
            <p:ph type="title"/>
          </p:nvPr>
        </p:nvSpPr>
        <p:spPr>
          <a:xfrm>
            <a:off x="641100" y="4015200"/>
            <a:ext cx="7675800" cy="2256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5100" u="sng">
                <a:solidFill>
                  <a:schemeClr val="accent1"/>
                </a:solidFill>
                <a:hlinkClick r:id="rId3">
                  <a:extLst>
                    <a:ext uri="{A12FA001-AC4F-418D-AE19-62706E023703}">
                      <ahyp:hlinkClr val="tx"/>
                    </a:ext>
                  </a:extLst>
                </a:hlinkClick>
              </a:rPr>
              <a:t>Join us</a:t>
            </a:r>
            <a:r>
              <a:rPr lang="en" sz="5100">
                <a:solidFill>
                  <a:schemeClr val="accent1"/>
                </a:solidFill>
              </a:rPr>
              <a:t>, </a:t>
            </a:r>
            <a:r>
              <a:rPr lang="en" sz="5100"/>
              <a:t>become a member! </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rPr lang="en" sz="5100" u="sng">
                <a:solidFill>
                  <a:schemeClr val="hlink"/>
                </a:solidFill>
                <a:hlinkClick r:id="rId4"/>
              </a:rPr>
              <a:t>Incubate</a:t>
            </a:r>
            <a:r>
              <a:rPr lang="en" sz="5100"/>
              <a:t> your project</a:t>
            </a:r>
            <a:endParaRPr sz="5100"/>
          </a:p>
        </p:txBody>
      </p:sp>
      <p:sp>
        <p:nvSpPr>
          <p:cNvPr id="1389" name="Google Shape;1389;p11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1390" name="Google Shape;1390;p119"/>
          <p:cNvSpPr txBox="1"/>
          <p:nvPr>
            <p:ph idx="4294967295" type="body"/>
          </p:nvPr>
        </p:nvSpPr>
        <p:spPr>
          <a:xfrm>
            <a:off x="9738200" y="3798749"/>
            <a:ext cx="7998300" cy="1634400"/>
          </a:xfrm>
          <a:prstGeom prst="rect">
            <a:avLst/>
          </a:prstGeom>
          <a:noFill/>
          <a:ln>
            <a:noFill/>
          </a:ln>
        </p:spPr>
        <p:txBody>
          <a:bodyPr anchorCtr="0" anchor="ctr" bIns="68550" lIns="137150" spcFirstLastPara="1" rIns="137150" wrap="square" tIns="68550">
            <a:normAutofit/>
          </a:bodyPr>
          <a:lstStyle/>
          <a:p>
            <a:pPr indent="0" lvl="0" marL="0" rtl="0" algn="ctr">
              <a:lnSpc>
                <a:spcPct val="100000"/>
              </a:lnSpc>
              <a:spcBef>
                <a:spcPts val="1500"/>
              </a:spcBef>
              <a:spcAft>
                <a:spcPts val="0"/>
              </a:spcAft>
              <a:buSzPts val="3600"/>
              <a:buNone/>
            </a:pPr>
            <a:r>
              <a:rPr lang="en" sz="3600">
                <a:uFill>
                  <a:noFill/>
                </a:uFill>
                <a:hlinkClick r:id="rId5"/>
              </a:rPr>
              <a:t>info@lfaidata.foundation</a:t>
            </a:r>
            <a:endParaRPr sz="3600"/>
          </a:p>
        </p:txBody>
      </p:sp>
      <p:pic>
        <p:nvPicPr>
          <p:cNvPr descr="A close up of a sign&#10;&#10;Description generated with very high confidence" id="1391" name="Google Shape;1391;p119">
            <a:hlinkClick r:id="rId6"/>
          </p:cNvPr>
          <p:cNvPicPr preferRelativeResize="0"/>
          <p:nvPr/>
        </p:nvPicPr>
        <p:blipFill rotWithShape="1">
          <a:blip r:embed="rId7">
            <a:alphaModFix/>
          </a:blip>
          <a:srcRect b="0" l="0" r="0" t="0"/>
          <a:stretch/>
        </p:blipFill>
        <p:spPr>
          <a:xfrm>
            <a:off x="13803642" y="5968192"/>
            <a:ext cx="702824" cy="494859"/>
          </a:xfrm>
          <a:prstGeom prst="rect">
            <a:avLst/>
          </a:prstGeom>
          <a:noFill/>
          <a:ln>
            <a:noFill/>
          </a:ln>
        </p:spPr>
      </p:pic>
      <p:pic>
        <p:nvPicPr>
          <p:cNvPr descr="A picture containing clipart&#10;&#10;Description generated with very high confidence" id="1392" name="Google Shape;1392;p119">
            <a:hlinkClick r:id="rId8"/>
          </p:cNvPr>
          <p:cNvPicPr preferRelativeResize="0"/>
          <p:nvPr/>
        </p:nvPicPr>
        <p:blipFill rotWithShape="1">
          <a:blip r:embed="rId9">
            <a:alphaModFix/>
          </a:blip>
          <a:srcRect b="0" l="0" r="0" t="0"/>
          <a:stretch/>
        </p:blipFill>
        <p:spPr>
          <a:xfrm>
            <a:off x="12994756" y="5968192"/>
            <a:ext cx="545260" cy="494859"/>
          </a:xfrm>
          <a:prstGeom prst="rect">
            <a:avLst/>
          </a:prstGeom>
          <a:noFill/>
          <a:ln>
            <a:noFill/>
          </a:ln>
        </p:spPr>
      </p:pic>
      <p:pic>
        <p:nvPicPr>
          <p:cNvPr id="1393" name="Google Shape;1393;p119">
            <a:hlinkClick r:id="rId10"/>
          </p:cNvPr>
          <p:cNvPicPr preferRelativeResize="0"/>
          <p:nvPr/>
        </p:nvPicPr>
        <p:blipFill>
          <a:blip r:embed="rId11">
            <a:alphaModFix/>
          </a:blip>
          <a:stretch>
            <a:fillRect/>
          </a:stretch>
        </p:blipFill>
        <p:spPr>
          <a:xfrm>
            <a:off x="12072388" y="5962350"/>
            <a:ext cx="609375" cy="506533"/>
          </a:xfrm>
          <a:prstGeom prst="rect">
            <a:avLst/>
          </a:prstGeom>
          <a:noFill/>
          <a:ln>
            <a:noFill/>
          </a:ln>
        </p:spPr>
      </p:pic>
      <p:pic>
        <p:nvPicPr>
          <p:cNvPr id="1394" name="Google Shape;1394;p119">
            <a:hlinkClick r:id="rId12"/>
          </p:cNvPr>
          <p:cNvPicPr preferRelativeResize="0"/>
          <p:nvPr/>
        </p:nvPicPr>
        <p:blipFill>
          <a:blip r:embed="rId13">
            <a:alphaModFix/>
          </a:blip>
          <a:stretch>
            <a:fillRect/>
          </a:stretch>
        </p:blipFill>
        <p:spPr>
          <a:xfrm>
            <a:off x="14815382" y="5942999"/>
            <a:ext cx="545252" cy="545251"/>
          </a:xfrm>
          <a:prstGeom prst="rect">
            <a:avLst/>
          </a:prstGeom>
          <a:noFill/>
          <a:ln>
            <a:noFill/>
          </a:ln>
        </p:spPr>
      </p:pic>
      <p:pic>
        <p:nvPicPr>
          <p:cNvPr id="1395" name="Google Shape;1395;p119">
            <a:hlinkClick r:id="rId14"/>
          </p:cNvPr>
          <p:cNvPicPr preferRelativeResize="0"/>
          <p:nvPr/>
        </p:nvPicPr>
        <p:blipFill>
          <a:blip r:embed="rId15">
            <a:alphaModFix/>
          </a:blip>
          <a:stretch>
            <a:fillRect/>
          </a:stretch>
        </p:blipFill>
        <p:spPr>
          <a:xfrm>
            <a:off x="15669556" y="5917800"/>
            <a:ext cx="545251" cy="545251"/>
          </a:xfrm>
          <a:prstGeom prst="rect">
            <a:avLst/>
          </a:prstGeom>
          <a:noFill/>
          <a:ln>
            <a:noFill/>
          </a:ln>
        </p:spPr>
      </p:pic>
      <p:pic>
        <p:nvPicPr>
          <p:cNvPr id="1396" name="Google Shape;1396;p119">
            <a:hlinkClick r:id="rId16"/>
          </p:cNvPr>
          <p:cNvPicPr preferRelativeResize="0"/>
          <p:nvPr/>
        </p:nvPicPr>
        <p:blipFill>
          <a:blip r:embed="rId17">
            <a:alphaModFix/>
          </a:blip>
          <a:stretch>
            <a:fillRect/>
          </a:stretch>
        </p:blipFill>
        <p:spPr>
          <a:xfrm>
            <a:off x="11403896" y="5993412"/>
            <a:ext cx="484206" cy="49484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81" name="Shape 181"/>
        <p:cNvGrpSpPr/>
        <p:nvPr/>
      </p:nvGrpSpPr>
      <p:grpSpPr>
        <a:xfrm>
          <a:off x="0" y="0"/>
          <a:ext cx="0" cy="0"/>
          <a:chOff x="0" y="0"/>
          <a:chExt cx="0" cy="0"/>
        </a:xfrm>
      </p:grpSpPr>
      <p:sp>
        <p:nvSpPr>
          <p:cNvPr id="182" name="Google Shape;182;p3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83" name="Google Shape;183;p30"/>
          <p:cNvPicPr preferRelativeResize="0"/>
          <p:nvPr/>
        </p:nvPicPr>
        <p:blipFill rotWithShape="1">
          <a:blip r:embed="rId3">
            <a:alphaModFix/>
          </a:blip>
          <a:srcRect b="0" l="4327" r="4189" t="17245"/>
          <a:stretch/>
        </p:blipFill>
        <p:spPr>
          <a:xfrm>
            <a:off x="5363625" y="890050"/>
            <a:ext cx="12295778" cy="8506898"/>
          </a:xfrm>
          <a:prstGeom prst="rect">
            <a:avLst/>
          </a:prstGeom>
          <a:noFill/>
          <a:ln>
            <a:noFill/>
          </a:ln>
        </p:spPr>
      </p:pic>
      <p:sp>
        <p:nvSpPr>
          <p:cNvPr id="184" name="Google Shape;184;p30"/>
          <p:cNvSpPr txBox="1"/>
          <p:nvPr>
            <p:ph type="title"/>
          </p:nvPr>
        </p:nvSpPr>
        <p:spPr>
          <a:xfrm>
            <a:off x="914400" y="1405025"/>
            <a:ext cx="4768800" cy="5556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But with </a:t>
            </a:r>
            <a:endParaRPr/>
          </a:p>
          <a:p>
            <a:pPr indent="0" lvl="0" marL="0" rtl="0" algn="l">
              <a:spcBef>
                <a:spcPts val="0"/>
              </a:spcBef>
              <a:spcAft>
                <a:spcPts val="0"/>
              </a:spcAft>
              <a:buNone/>
            </a:pPr>
            <a:r>
              <a:rPr lang="en"/>
              <a:t>challenges…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1"/>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400"/>
              <a:t>Open source libraries, frameworks, platforms, and tools are a two-way street:  they make AI accessible to everyone, and companies benefit from the collective efforts of the community which helps accelerate open source AI applied R&amp;D.</a:t>
            </a:r>
            <a:endParaRPr sz="4400"/>
          </a:p>
        </p:txBody>
      </p:sp>
      <p:sp>
        <p:nvSpPr>
          <p:cNvPr id="191" name="Google Shape;191;p3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92" name="Google Shape;192;p31"/>
          <p:cNvSpPr/>
          <p:nvPr/>
        </p:nvSpPr>
        <p:spPr>
          <a:xfrm>
            <a:off x="3661480" y="5380500"/>
            <a:ext cx="2602800" cy="1446600"/>
          </a:xfrm>
          <a:prstGeom prst="rect">
            <a:avLst/>
          </a:prstGeom>
          <a:solidFill>
            <a:srgbClr val="100F18"/>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 Governance</a:t>
            </a:r>
            <a:endParaRPr b="1" sz="2400">
              <a:solidFill>
                <a:schemeClr val="lt1"/>
              </a:solidFill>
              <a:latin typeface="Open Sans"/>
              <a:ea typeface="Open Sans"/>
              <a:cs typeface="Open Sans"/>
              <a:sym typeface="Open Sans"/>
            </a:endParaRPr>
          </a:p>
        </p:txBody>
      </p:sp>
      <p:sp>
        <p:nvSpPr>
          <p:cNvPr id="193" name="Google Shape;193;p31"/>
          <p:cNvSpPr/>
          <p:nvPr/>
        </p:nvSpPr>
        <p:spPr>
          <a:xfrm>
            <a:off x="6438818" y="5380500"/>
            <a:ext cx="2602800" cy="1446600"/>
          </a:xfrm>
          <a:prstGeom prst="rect">
            <a:avLst/>
          </a:prstGeom>
          <a:solidFill>
            <a:srgbClr val="2F2F2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Neutrality</a:t>
            </a:r>
            <a:endParaRPr b="1" sz="2400">
              <a:solidFill>
                <a:schemeClr val="lt1"/>
              </a:solidFill>
              <a:latin typeface="Open Sans"/>
              <a:ea typeface="Open Sans"/>
              <a:cs typeface="Open Sans"/>
              <a:sym typeface="Open Sans"/>
            </a:endParaRPr>
          </a:p>
        </p:txBody>
      </p:sp>
      <p:sp>
        <p:nvSpPr>
          <p:cNvPr id="194" name="Google Shape;194;p31"/>
          <p:cNvSpPr/>
          <p:nvPr/>
        </p:nvSpPr>
        <p:spPr>
          <a:xfrm>
            <a:off x="9216157" y="5380500"/>
            <a:ext cx="2602800" cy="1446600"/>
          </a:xfrm>
          <a:prstGeom prst="rect">
            <a:avLst/>
          </a:prstGeom>
          <a:solidFill>
            <a:srgbClr val="1068A2"/>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Openness</a:t>
            </a:r>
            <a:endParaRPr b="1" sz="2400">
              <a:solidFill>
                <a:schemeClr val="lt1"/>
              </a:solidFill>
              <a:latin typeface="Open Sans"/>
              <a:ea typeface="Open Sans"/>
              <a:cs typeface="Open Sans"/>
              <a:sym typeface="Open Sans"/>
            </a:endParaRPr>
          </a:p>
        </p:txBody>
      </p:sp>
      <p:sp>
        <p:nvSpPr>
          <p:cNvPr id="195" name="Google Shape;195;p31"/>
          <p:cNvSpPr/>
          <p:nvPr/>
        </p:nvSpPr>
        <p:spPr>
          <a:xfrm>
            <a:off x="884175" y="5380521"/>
            <a:ext cx="2602800" cy="1446600"/>
          </a:xfrm>
          <a:prstGeom prst="rect">
            <a:avLst/>
          </a:prstGeom>
          <a:solidFill>
            <a:srgbClr val="001735">
              <a:alpha val="75000"/>
            </a:srgbClr>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Transparency</a:t>
            </a:r>
            <a:endParaRPr b="1" sz="2400">
              <a:solidFill>
                <a:schemeClr val="lt1"/>
              </a:solidFill>
              <a:latin typeface="Open Sans"/>
              <a:ea typeface="Open Sans"/>
              <a:cs typeface="Open Sans"/>
              <a:sym typeface="Open Sans"/>
            </a:endParaRPr>
          </a:p>
        </p:txBody>
      </p:sp>
      <p:sp>
        <p:nvSpPr>
          <p:cNvPr id="196" name="Google Shape;196;p31"/>
          <p:cNvSpPr/>
          <p:nvPr/>
        </p:nvSpPr>
        <p:spPr>
          <a:xfrm>
            <a:off x="11993500" y="5380521"/>
            <a:ext cx="2602800" cy="1446600"/>
          </a:xfrm>
          <a:prstGeom prst="rect">
            <a:avLst/>
          </a:prstGeom>
          <a:solidFill>
            <a:srgbClr val="016CCB"/>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Long term sustainability</a:t>
            </a:r>
            <a:endParaRPr b="1" sz="2400">
              <a:solidFill>
                <a:schemeClr val="lt1"/>
              </a:solidFill>
              <a:latin typeface="Open Sans"/>
              <a:ea typeface="Open Sans"/>
              <a:cs typeface="Open Sans"/>
              <a:sym typeface="Open Sans"/>
            </a:endParaRPr>
          </a:p>
        </p:txBody>
      </p:sp>
      <p:sp>
        <p:nvSpPr>
          <p:cNvPr id="197" name="Google Shape;197;p31"/>
          <p:cNvSpPr/>
          <p:nvPr/>
        </p:nvSpPr>
        <p:spPr>
          <a:xfrm>
            <a:off x="14770785" y="5380521"/>
            <a:ext cx="2602800" cy="1446600"/>
          </a:xfrm>
          <a:prstGeom prst="rect">
            <a:avLst/>
          </a:prstGeom>
          <a:solidFill>
            <a:srgbClr val="0088F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Collective Testing</a:t>
            </a:r>
            <a:endParaRPr b="1" sz="2400">
              <a:solidFill>
                <a:schemeClr val="lt1"/>
              </a:solidFill>
              <a:latin typeface="Open Sans"/>
              <a:ea typeface="Open Sans"/>
              <a:cs typeface="Open Sans"/>
              <a:sym typeface="Open Sans"/>
            </a:endParaRPr>
          </a:p>
        </p:txBody>
      </p:sp>
      <p:sp>
        <p:nvSpPr>
          <p:cNvPr id="198" name="Google Shape;198;p31"/>
          <p:cNvSpPr/>
          <p:nvPr/>
        </p:nvSpPr>
        <p:spPr>
          <a:xfrm>
            <a:off x="3661480" y="7056900"/>
            <a:ext cx="2602800" cy="1446600"/>
          </a:xfrm>
          <a:prstGeom prst="rect">
            <a:avLst/>
          </a:prstGeom>
          <a:solidFill>
            <a:srgbClr val="027FC6"/>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Lower Cost</a:t>
            </a:r>
            <a:endParaRPr b="1" sz="2400">
              <a:solidFill>
                <a:schemeClr val="lt1"/>
              </a:solidFill>
              <a:latin typeface="Open Sans"/>
              <a:ea typeface="Open Sans"/>
              <a:cs typeface="Open Sans"/>
              <a:sym typeface="Open Sans"/>
            </a:endParaRPr>
          </a:p>
        </p:txBody>
      </p:sp>
      <p:sp>
        <p:nvSpPr>
          <p:cNvPr id="199" name="Google Shape;199;p31"/>
          <p:cNvSpPr/>
          <p:nvPr/>
        </p:nvSpPr>
        <p:spPr>
          <a:xfrm>
            <a:off x="6438818" y="7056900"/>
            <a:ext cx="2602800" cy="1446600"/>
          </a:xfrm>
          <a:prstGeom prst="rect">
            <a:avLst/>
          </a:prstGeom>
          <a:solidFill>
            <a:srgbClr val="168FD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Faster TTM</a:t>
            </a:r>
            <a:endParaRPr b="1" sz="2400">
              <a:solidFill>
                <a:schemeClr val="lt1"/>
              </a:solidFill>
              <a:latin typeface="Open Sans"/>
              <a:ea typeface="Open Sans"/>
              <a:cs typeface="Open Sans"/>
              <a:sym typeface="Open Sans"/>
            </a:endParaRPr>
          </a:p>
        </p:txBody>
      </p:sp>
      <p:sp>
        <p:nvSpPr>
          <p:cNvPr id="200" name="Google Shape;200;p31"/>
          <p:cNvSpPr/>
          <p:nvPr/>
        </p:nvSpPr>
        <p:spPr>
          <a:xfrm>
            <a:off x="9216157" y="7056900"/>
            <a:ext cx="2602800" cy="1446600"/>
          </a:xfrm>
          <a:prstGeom prst="rect">
            <a:avLst/>
          </a:prstGeom>
          <a:solidFill>
            <a:srgbClr val="0070C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Better </a:t>
            </a:r>
            <a:endParaRPr b="1" sz="24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2400">
                <a:solidFill>
                  <a:schemeClr val="lt1"/>
                </a:solidFill>
                <a:latin typeface="Open Sans"/>
                <a:ea typeface="Open Sans"/>
                <a:cs typeface="Open Sans"/>
                <a:sym typeface="Open Sans"/>
              </a:rPr>
              <a:t>Interoperability</a:t>
            </a:r>
            <a:endParaRPr b="1" sz="2400">
              <a:solidFill>
                <a:schemeClr val="lt1"/>
              </a:solidFill>
              <a:latin typeface="Open Sans"/>
              <a:ea typeface="Open Sans"/>
              <a:cs typeface="Open Sans"/>
              <a:sym typeface="Open Sans"/>
            </a:endParaRPr>
          </a:p>
        </p:txBody>
      </p:sp>
      <p:sp>
        <p:nvSpPr>
          <p:cNvPr id="201" name="Google Shape;201;p31"/>
          <p:cNvSpPr/>
          <p:nvPr/>
        </p:nvSpPr>
        <p:spPr>
          <a:xfrm>
            <a:off x="884175" y="7056921"/>
            <a:ext cx="2602800" cy="1446600"/>
          </a:xfrm>
          <a:prstGeom prst="rect">
            <a:avLst/>
          </a:prstGeom>
          <a:solidFill>
            <a:srgbClr val="3F3F3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High Value</a:t>
            </a:r>
            <a:endParaRPr b="1" sz="2400">
              <a:solidFill>
                <a:schemeClr val="lt1"/>
              </a:solidFill>
              <a:latin typeface="Open Sans"/>
              <a:ea typeface="Open Sans"/>
              <a:cs typeface="Open Sans"/>
              <a:sym typeface="Open Sans"/>
            </a:endParaRPr>
          </a:p>
        </p:txBody>
      </p:sp>
      <p:sp>
        <p:nvSpPr>
          <p:cNvPr id="202" name="Google Shape;202;p31"/>
          <p:cNvSpPr/>
          <p:nvPr/>
        </p:nvSpPr>
        <p:spPr>
          <a:xfrm>
            <a:off x="11993500" y="7056921"/>
            <a:ext cx="2602800" cy="1446600"/>
          </a:xfrm>
          <a:prstGeom prst="rect">
            <a:avLst/>
          </a:prstGeom>
          <a:solidFill>
            <a:srgbClr val="2C92D5"/>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Access to Talent</a:t>
            </a:r>
            <a:endParaRPr b="1" sz="2400">
              <a:solidFill>
                <a:schemeClr val="lt1"/>
              </a:solidFill>
              <a:latin typeface="Open Sans"/>
              <a:ea typeface="Open Sans"/>
              <a:cs typeface="Open Sans"/>
              <a:sym typeface="Open Sans"/>
            </a:endParaRPr>
          </a:p>
        </p:txBody>
      </p:sp>
      <p:sp>
        <p:nvSpPr>
          <p:cNvPr id="203" name="Google Shape;203;p31"/>
          <p:cNvSpPr/>
          <p:nvPr/>
        </p:nvSpPr>
        <p:spPr>
          <a:xfrm>
            <a:off x="14770785" y="7056921"/>
            <a:ext cx="2602800" cy="1446600"/>
          </a:xfrm>
          <a:prstGeom prst="rect">
            <a:avLst/>
          </a:prstGeom>
          <a:solidFill>
            <a:srgbClr val="00B0F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Ease of  Integration</a:t>
            </a:r>
            <a:endParaRPr b="1" sz="2400">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idx="4294967295" type="title"/>
          </p:nvPr>
        </p:nvSpPr>
        <p:spPr>
          <a:xfrm>
            <a:off x="914400" y="4896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benefits for AI &amp; Data</a:t>
            </a:r>
            <a:endParaRPr/>
          </a:p>
        </p:txBody>
      </p:sp>
      <p:sp>
        <p:nvSpPr>
          <p:cNvPr id="209" name="Google Shape;209;p32"/>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sz="1800">
                <a:solidFill>
                  <a:srgbClr val="2F2F2F"/>
                </a:solidFill>
                <a:latin typeface="Gill Sans"/>
                <a:ea typeface="Gill Sans"/>
                <a:cs typeface="Gill Sans"/>
                <a:sym typeface="Gill Sans"/>
              </a:rPr>
              <a:t>‹#›</a:t>
            </a:fld>
            <a:endParaRPr sz="1800">
              <a:solidFill>
                <a:srgbClr val="2F2F2F"/>
              </a:solidFill>
              <a:latin typeface="Gill Sans"/>
              <a:ea typeface="Gill Sans"/>
              <a:cs typeface="Gill Sans"/>
              <a:sym typeface="Gill Sans"/>
            </a:endParaRPr>
          </a:p>
        </p:txBody>
      </p:sp>
      <p:pic>
        <p:nvPicPr>
          <p:cNvPr id="210" name="Google Shape;210;p32"/>
          <p:cNvPicPr preferRelativeResize="0"/>
          <p:nvPr/>
        </p:nvPicPr>
        <p:blipFill>
          <a:blip r:embed="rId3">
            <a:alphaModFix/>
          </a:blip>
          <a:stretch>
            <a:fillRect/>
          </a:stretch>
        </p:blipFill>
        <p:spPr>
          <a:xfrm>
            <a:off x="914400" y="1619832"/>
            <a:ext cx="16459197" cy="757864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3"/>
          <p:cNvSpPr txBox="1"/>
          <p:nvPr>
            <p:ph type="title"/>
          </p:nvPr>
        </p:nvSpPr>
        <p:spPr>
          <a:xfrm>
            <a:off x="174675" y="890050"/>
            <a:ext cx="34596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Members</a:t>
            </a:r>
            <a:endParaRPr/>
          </a:p>
          <a:p>
            <a:pPr indent="0" lvl="0" marL="0" rtl="0" algn="l">
              <a:spcBef>
                <a:spcPts val="0"/>
              </a:spcBef>
              <a:spcAft>
                <a:spcPts val="0"/>
              </a:spcAft>
              <a:buNone/>
            </a:pPr>
            <a:r>
              <a:rPr lang="en" sz="2094">
                <a:latin typeface="Bitter"/>
                <a:ea typeface="Bitter"/>
                <a:cs typeface="Bitter"/>
                <a:sym typeface="Bitter"/>
              </a:rPr>
              <a:t>August 23, 2024</a:t>
            </a:r>
            <a:endParaRPr/>
          </a:p>
        </p:txBody>
      </p:sp>
      <p:sp>
        <p:nvSpPr>
          <p:cNvPr id="216" name="Google Shape;216;p3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17" name="Google Shape;217;p33"/>
          <p:cNvPicPr preferRelativeResize="0"/>
          <p:nvPr/>
        </p:nvPicPr>
        <p:blipFill>
          <a:blip r:embed="rId3">
            <a:alphaModFix/>
          </a:blip>
          <a:stretch>
            <a:fillRect/>
          </a:stretch>
        </p:blipFill>
        <p:spPr>
          <a:xfrm>
            <a:off x="3786675" y="152400"/>
            <a:ext cx="9851069" cy="998219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23" name="Google Shape;223;p34"/>
          <p:cNvPicPr preferRelativeResize="0"/>
          <p:nvPr/>
        </p:nvPicPr>
        <p:blipFill>
          <a:blip r:embed="rId3">
            <a:alphaModFix/>
          </a:blip>
          <a:stretch>
            <a:fillRect/>
          </a:stretch>
        </p:blipFill>
        <p:spPr>
          <a:xfrm>
            <a:off x="495075" y="0"/>
            <a:ext cx="16623402" cy="102870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5"/>
          <p:cNvSpPr txBox="1"/>
          <p:nvPr/>
        </p:nvSpPr>
        <p:spPr>
          <a:xfrm>
            <a:off x="176222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2F2F2F"/>
                </a:solidFill>
                <a:latin typeface="Gill Sans"/>
                <a:ea typeface="Gill Sans"/>
                <a:cs typeface="Gill Sans"/>
                <a:sym typeface="Gill Sans"/>
              </a:rPr>
              <a:t>‹#›</a:t>
            </a:fld>
            <a:endParaRPr sz="1700">
              <a:solidFill>
                <a:srgbClr val="2F2F2F"/>
              </a:solidFill>
              <a:latin typeface="Gill Sans"/>
              <a:ea typeface="Gill Sans"/>
              <a:cs typeface="Gill Sans"/>
              <a:sym typeface="Gill Sans"/>
            </a:endParaRPr>
          </a:p>
        </p:txBody>
      </p:sp>
      <p:sp>
        <p:nvSpPr>
          <p:cNvPr id="229" name="Google Shape;229;p3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Committees / Workgroups </a:t>
            </a:r>
            <a:endParaRPr/>
          </a:p>
        </p:txBody>
      </p:sp>
      <p:sp>
        <p:nvSpPr>
          <p:cNvPr id="230" name="Google Shape;230;p35"/>
          <p:cNvSpPr/>
          <p:nvPr/>
        </p:nvSpPr>
        <p:spPr>
          <a:xfrm>
            <a:off x="6459608" y="2898800"/>
            <a:ext cx="5368800" cy="15336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3800">
                <a:solidFill>
                  <a:srgbClr val="FFFFFF"/>
                </a:solidFill>
                <a:latin typeface="Open Sans"/>
                <a:ea typeface="Open Sans"/>
                <a:cs typeface="Open Sans"/>
                <a:sym typeface="Open Sans"/>
              </a:rPr>
              <a:t>Outreach</a:t>
            </a:r>
            <a:endParaRPr b="1" sz="3800">
              <a:solidFill>
                <a:srgbClr val="FFFFFF"/>
              </a:solidFill>
              <a:latin typeface="Open Sans"/>
              <a:ea typeface="Open Sans"/>
              <a:cs typeface="Open Sans"/>
              <a:sym typeface="Open Sans"/>
            </a:endParaRPr>
          </a:p>
          <a:p>
            <a:pPr indent="0" lvl="0" marL="0" rtl="0" algn="ctr">
              <a:lnSpc>
                <a:spcPct val="90000"/>
              </a:lnSpc>
              <a:spcBef>
                <a:spcPts val="0"/>
              </a:spcBef>
              <a:spcAft>
                <a:spcPts val="0"/>
              </a:spcAft>
              <a:buClr>
                <a:srgbClr val="000000"/>
              </a:buClr>
              <a:buSzPts val="2300"/>
              <a:buFont typeface="Arial"/>
              <a:buNone/>
            </a:pPr>
            <a:r>
              <a:rPr b="1" lang="en" sz="3800">
                <a:solidFill>
                  <a:srgbClr val="FFFFFF"/>
                </a:solidFill>
                <a:latin typeface="Open Sans"/>
                <a:ea typeface="Open Sans"/>
                <a:cs typeface="Open Sans"/>
                <a:sym typeface="Open Sans"/>
              </a:rPr>
              <a:t>Committee</a:t>
            </a:r>
            <a:endParaRPr b="1" sz="3800">
              <a:solidFill>
                <a:srgbClr val="FFFFFF"/>
              </a:solidFill>
              <a:latin typeface="Open Sans"/>
              <a:ea typeface="Open Sans"/>
              <a:cs typeface="Open Sans"/>
              <a:sym typeface="Open Sans"/>
            </a:endParaRPr>
          </a:p>
        </p:txBody>
      </p:sp>
      <p:sp>
        <p:nvSpPr>
          <p:cNvPr id="231" name="Google Shape;231;p35"/>
          <p:cNvSpPr txBox="1"/>
          <p:nvPr/>
        </p:nvSpPr>
        <p:spPr>
          <a:xfrm>
            <a:off x="450725" y="8077050"/>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BI &amp; AI</a:t>
            </a:r>
            <a:endParaRPr b="1" sz="3200">
              <a:solidFill>
                <a:srgbClr val="FFFFFF"/>
              </a:solidFill>
              <a:latin typeface="Open Sans"/>
              <a:ea typeface="Open Sans"/>
              <a:cs typeface="Open Sans"/>
              <a:sym typeface="Open Sans"/>
            </a:endParaRPr>
          </a:p>
        </p:txBody>
      </p:sp>
      <p:sp>
        <p:nvSpPr>
          <p:cNvPr id="232" name="Google Shape;232;p35"/>
          <p:cNvSpPr txBox="1"/>
          <p:nvPr/>
        </p:nvSpPr>
        <p:spPr>
          <a:xfrm>
            <a:off x="450725" y="6019102"/>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ML Ops</a:t>
            </a:r>
            <a:endParaRPr b="1" sz="3200">
              <a:solidFill>
                <a:srgbClr val="FFFFFF"/>
              </a:solidFill>
              <a:latin typeface="Open Sans"/>
              <a:ea typeface="Open Sans"/>
              <a:cs typeface="Open Sans"/>
              <a:sym typeface="Open Sans"/>
            </a:endParaRPr>
          </a:p>
        </p:txBody>
      </p:sp>
      <p:sp>
        <p:nvSpPr>
          <p:cNvPr id="233" name="Google Shape;233;p35"/>
          <p:cNvSpPr txBox="1"/>
          <p:nvPr/>
        </p:nvSpPr>
        <p:spPr>
          <a:xfrm>
            <a:off x="450725" y="7048072"/>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MLSecOps</a:t>
            </a:r>
            <a:endParaRPr b="1" sz="3200">
              <a:solidFill>
                <a:srgbClr val="FFFFFF"/>
              </a:solidFill>
              <a:latin typeface="Open Sans"/>
              <a:ea typeface="Open Sans"/>
              <a:cs typeface="Open Sans"/>
              <a:sym typeface="Open Sans"/>
            </a:endParaRPr>
          </a:p>
        </p:txBody>
      </p:sp>
      <p:sp>
        <p:nvSpPr>
          <p:cNvPr id="234" name="Google Shape;234;p35"/>
          <p:cNvSpPr/>
          <p:nvPr/>
        </p:nvSpPr>
        <p:spPr>
          <a:xfrm>
            <a:off x="450725" y="4963275"/>
            <a:ext cx="5368800" cy="849000"/>
          </a:xfrm>
          <a:prstGeom prst="roundRect">
            <a:avLst>
              <a:gd fmla="val 0" name="adj"/>
            </a:avLst>
          </a:prstGeom>
          <a:solidFill>
            <a:srgbClr val="0088FF"/>
          </a:solidFill>
          <a:ln>
            <a:noFill/>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chemeClr val="dk1"/>
              </a:buClr>
              <a:buSzPts val="2100"/>
              <a:buFont typeface="Arial"/>
              <a:buNone/>
            </a:pPr>
            <a:r>
              <a:rPr b="1" lang="en" sz="3200">
                <a:solidFill>
                  <a:schemeClr val="lt1"/>
                </a:solidFill>
                <a:latin typeface="Open Sans"/>
                <a:ea typeface="Open Sans"/>
                <a:cs typeface="Open Sans"/>
                <a:sym typeface="Open Sans"/>
              </a:rPr>
              <a:t>DataOps</a:t>
            </a:r>
            <a:endParaRPr b="1" sz="3200">
              <a:solidFill>
                <a:schemeClr val="lt1"/>
              </a:solidFill>
              <a:latin typeface="Open Sans"/>
              <a:ea typeface="Open Sans"/>
              <a:cs typeface="Open Sans"/>
              <a:sym typeface="Open Sans"/>
            </a:endParaRPr>
          </a:p>
        </p:txBody>
      </p:sp>
      <p:sp>
        <p:nvSpPr>
          <p:cNvPr id="235" name="Google Shape;235;p35"/>
          <p:cNvSpPr/>
          <p:nvPr/>
        </p:nvSpPr>
        <p:spPr>
          <a:xfrm>
            <a:off x="450725" y="2898800"/>
            <a:ext cx="5368800" cy="15336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3800">
                <a:solidFill>
                  <a:srgbClr val="FFFFFF"/>
                </a:solidFill>
                <a:latin typeface="Open Sans"/>
                <a:ea typeface="Open Sans"/>
                <a:cs typeface="Open Sans"/>
                <a:sym typeface="Open Sans"/>
              </a:rPr>
              <a:t>Technical Advisory Council (TAC)</a:t>
            </a:r>
            <a:endParaRPr b="1" sz="3900">
              <a:latin typeface="Open Sans"/>
              <a:ea typeface="Open Sans"/>
              <a:cs typeface="Open Sans"/>
              <a:sym typeface="Open Sans"/>
            </a:endParaRPr>
          </a:p>
        </p:txBody>
      </p:sp>
      <p:sp>
        <p:nvSpPr>
          <p:cNvPr id="236" name="Google Shape;236;p35"/>
          <p:cNvSpPr/>
          <p:nvPr/>
        </p:nvSpPr>
        <p:spPr>
          <a:xfrm>
            <a:off x="12468483" y="2898800"/>
            <a:ext cx="5368800" cy="15336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3800">
                <a:solidFill>
                  <a:srgbClr val="FFFFFF"/>
                </a:solidFill>
                <a:latin typeface="Open Sans"/>
                <a:ea typeface="Open Sans"/>
                <a:cs typeface="Open Sans"/>
                <a:sym typeface="Open Sans"/>
              </a:rPr>
              <a:t>Generative AI Commons</a:t>
            </a:r>
            <a:endParaRPr b="1" sz="3900">
              <a:latin typeface="Open Sans"/>
              <a:ea typeface="Open Sans"/>
              <a:cs typeface="Open Sans"/>
              <a:sym typeface="Open Sans"/>
            </a:endParaRPr>
          </a:p>
        </p:txBody>
      </p:sp>
      <p:sp>
        <p:nvSpPr>
          <p:cNvPr id="237" name="Google Shape;237;p35"/>
          <p:cNvSpPr txBox="1"/>
          <p:nvPr/>
        </p:nvSpPr>
        <p:spPr>
          <a:xfrm>
            <a:off x="12468475" y="4963275"/>
            <a:ext cx="5368800" cy="39627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10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Responsible AI </a:t>
            </a:r>
            <a:endParaRPr b="1" sz="32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Education &amp; Outreach</a:t>
            </a:r>
            <a:endParaRPr b="1" sz="32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Models, Apps and Data</a:t>
            </a:r>
            <a:endParaRPr b="1" sz="3200">
              <a:solidFill>
                <a:srgbClr val="FFFFFF"/>
              </a:solidFill>
              <a:latin typeface="Open Sans"/>
              <a:ea typeface="Open Sans"/>
              <a:cs typeface="Open Sans"/>
              <a:sym typeface="Open Sans"/>
            </a:endParaRPr>
          </a:p>
        </p:txBody>
      </p:sp>
      <p:sp>
        <p:nvSpPr>
          <p:cNvPr id="238" name="Google Shape;238;p35"/>
          <p:cNvSpPr txBox="1"/>
          <p:nvPr/>
        </p:nvSpPr>
        <p:spPr>
          <a:xfrm>
            <a:off x="6459600" y="4963275"/>
            <a:ext cx="5368800" cy="20847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115000"/>
              </a:lnSpc>
              <a:spcBef>
                <a:spcPts val="0"/>
              </a:spcBef>
              <a:spcAft>
                <a:spcPts val="0"/>
              </a:spcAft>
              <a:buNone/>
            </a:pPr>
            <a:r>
              <a:rPr b="1" lang="en" sz="3200">
                <a:solidFill>
                  <a:srgbClr val="FFFFFF"/>
                </a:solidFill>
                <a:latin typeface="Open Sans"/>
                <a:ea typeface="Open Sans"/>
                <a:cs typeface="Open Sans"/>
                <a:sym typeface="Open Sans"/>
              </a:rPr>
              <a:t>Marketing</a:t>
            </a:r>
            <a:endParaRPr b="1" sz="3200">
              <a:solidFill>
                <a:srgbClr val="FFFFFF"/>
              </a:solidFill>
              <a:latin typeface="Open Sans"/>
              <a:ea typeface="Open Sans"/>
              <a:cs typeface="Open Sans"/>
              <a:sym typeface="Open Sans"/>
            </a:endParaRPr>
          </a:p>
          <a:p>
            <a:pPr indent="0" lvl="0" marL="0" marR="0" rtl="0" algn="ctr">
              <a:lnSpc>
                <a:spcPct val="115000"/>
              </a:lnSpc>
              <a:spcBef>
                <a:spcPts val="0"/>
              </a:spcBef>
              <a:spcAft>
                <a:spcPts val="0"/>
              </a:spcAft>
              <a:buNone/>
            </a:pPr>
            <a:r>
              <a:rPr b="1" lang="en" sz="3200">
                <a:solidFill>
                  <a:srgbClr val="FFFFFF"/>
                </a:solidFill>
                <a:latin typeface="Open Sans"/>
                <a:ea typeface="Open Sans"/>
                <a:cs typeface="Open Sans"/>
                <a:sym typeface="Open Sans"/>
              </a:rPr>
              <a:t>Comms / PR</a:t>
            </a:r>
            <a:endParaRPr b="1" sz="3200">
              <a:solidFill>
                <a:srgbClr val="FFFFFF"/>
              </a:solidFill>
              <a:latin typeface="Open Sans"/>
              <a:ea typeface="Open Sans"/>
              <a:cs typeface="Open Sans"/>
              <a:sym typeface="Open Sans"/>
            </a:endParaRPr>
          </a:p>
          <a:p>
            <a:pPr indent="0" lvl="0" marL="0" marR="0" rtl="0" algn="ctr">
              <a:lnSpc>
                <a:spcPct val="115000"/>
              </a:lnSpc>
              <a:spcBef>
                <a:spcPts val="0"/>
              </a:spcBef>
              <a:spcAft>
                <a:spcPts val="0"/>
              </a:spcAft>
              <a:buNone/>
            </a:pPr>
            <a:r>
              <a:rPr b="1" lang="en" sz="3200">
                <a:solidFill>
                  <a:srgbClr val="FFFFFF"/>
                </a:solidFill>
                <a:latin typeface="Open Sans"/>
                <a:ea typeface="Open Sans"/>
                <a:cs typeface="Open Sans"/>
                <a:sym typeface="Open Sans"/>
              </a:rPr>
              <a:t>Events</a:t>
            </a:r>
            <a:endParaRPr b="1" sz="3200">
              <a:solidFill>
                <a:srgbClr val="FFFFFF"/>
              </a:solidFill>
              <a:latin typeface="Open Sans"/>
              <a:ea typeface="Open Sans"/>
              <a:cs typeface="Open Sans"/>
              <a:sym typeface="Open Sans"/>
            </a:endParaRPr>
          </a:p>
        </p:txBody>
      </p:sp>
      <p:sp>
        <p:nvSpPr>
          <p:cNvPr id="239" name="Google Shape;239;p35"/>
          <p:cNvSpPr txBox="1"/>
          <p:nvPr/>
        </p:nvSpPr>
        <p:spPr>
          <a:xfrm>
            <a:off x="6459600" y="8229450"/>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rtl="0" algn="ctr">
              <a:lnSpc>
                <a:spcPct val="90000"/>
              </a:lnSpc>
              <a:spcBef>
                <a:spcPts val="0"/>
              </a:spcBef>
              <a:spcAft>
                <a:spcPts val="0"/>
              </a:spcAft>
              <a:buClr>
                <a:schemeClr val="dk1"/>
              </a:buClr>
              <a:buSzPts val="2100"/>
              <a:buFont typeface="Arial"/>
              <a:buNone/>
            </a:pPr>
            <a:r>
              <a:rPr b="1" lang="en" sz="3200">
                <a:solidFill>
                  <a:schemeClr val="lt1"/>
                </a:solidFill>
                <a:latin typeface="Open Sans"/>
                <a:ea typeface="Open Sans"/>
                <a:cs typeface="Open Sans"/>
                <a:sym typeface="Open Sans"/>
              </a:rPr>
              <a:t>Japan RUG </a:t>
            </a:r>
            <a:endParaRPr b="1" sz="3200">
              <a:solidFill>
                <a:srgbClr val="FFFFFF"/>
              </a:solidFill>
              <a:latin typeface="Open Sans"/>
              <a:ea typeface="Open Sans"/>
              <a:cs typeface="Open Sans"/>
              <a:sym typeface="Open Sans"/>
            </a:endParaRPr>
          </a:p>
        </p:txBody>
      </p:sp>
      <p:sp>
        <p:nvSpPr>
          <p:cNvPr id="240" name="Google Shape;240;p35"/>
          <p:cNvSpPr txBox="1"/>
          <p:nvPr/>
        </p:nvSpPr>
        <p:spPr>
          <a:xfrm>
            <a:off x="6459600" y="7200472"/>
            <a:ext cx="5368800" cy="8490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3200">
                <a:solidFill>
                  <a:srgbClr val="FFFFFF"/>
                </a:solidFill>
                <a:latin typeface="Open Sans"/>
                <a:ea typeface="Open Sans"/>
                <a:cs typeface="Open Sans"/>
                <a:sym typeface="Open Sans"/>
              </a:rPr>
              <a:t>APAC RUG</a:t>
            </a:r>
            <a:endParaRPr b="1" sz="3200">
              <a:solidFill>
                <a:srgbClr val="FFFFFF"/>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sp>
        <p:nvSpPr>
          <p:cNvPr id="245" name="Google Shape;245;p3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Hosted in LF AI &amp; Data</a:t>
            </a:r>
            <a:endParaRPr/>
          </a:p>
        </p:txBody>
      </p:sp>
      <p:sp>
        <p:nvSpPr>
          <p:cNvPr id="246" name="Google Shape;246;p3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47" name="Google Shape;247;p36"/>
          <p:cNvPicPr preferRelativeResize="0"/>
          <p:nvPr/>
        </p:nvPicPr>
        <p:blipFill>
          <a:blip r:embed="rId3">
            <a:alphaModFix/>
          </a:blip>
          <a:stretch>
            <a:fillRect/>
          </a:stretch>
        </p:blipFill>
        <p:spPr>
          <a:xfrm>
            <a:off x="11475" y="2178163"/>
            <a:ext cx="18288002" cy="6853147"/>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7"/>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2000"/>
              <a:buNone/>
            </a:pPr>
            <a:r>
              <a:rPr lang="en" sz="5000"/>
              <a:t>Growth of projects (2018-2024)	</a:t>
            </a:r>
            <a:r>
              <a:rPr lang="en" sz="5600"/>
              <a:t>			</a:t>
            </a:r>
            <a:endParaRPr sz="5600"/>
          </a:p>
        </p:txBody>
      </p:sp>
      <p:sp>
        <p:nvSpPr>
          <p:cNvPr id="253" name="Google Shape;253;p3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54" name="Google Shape;254;p37"/>
          <p:cNvPicPr preferRelativeResize="0"/>
          <p:nvPr/>
        </p:nvPicPr>
        <p:blipFill>
          <a:blip r:embed="rId3">
            <a:alphaModFix/>
          </a:blip>
          <a:stretch>
            <a:fillRect/>
          </a:stretch>
        </p:blipFill>
        <p:spPr>
          <a:xfrm>
            <a:off x="914400" y="2458075"/>
            <a:ext cx="6494956" cy="6410099"/>
          </a:xfrm>
          <a:prstGeom prst="rect">
            <a:avLst/>
          </a:prstGeom>
          <a:noFill/>
          <a:ln cap="flat" cmpd="sng" w="9525">
            <a:solidFill>
              <a:schemeClr val="dk2"/>
            </a:solidFill>
            <a:prstDash val="solid"/>
            <a:round/>
            <a:headEnd len="sm" w="sm" type="none"/>
            <a:tailEnd len="sm" w="sm" type="none"/>
          </a:ln>
        </p:spPr>
      </p:pic>
      <p:pic>
        <p:nvPicPr>
          <p:cNvPr id="255" name="Google Shape;255;p37"/>
          <p:cNvPicPr preferRelativeResize="0"/>
          <p:nvPr/>
        </p:nvPicPr>
        <p:blipFill>
          <a:blip r:embed="rId4">
            <a:alphaModFix/>
          </a:blip>
          <a:stretch>
            <a:fillRect/>
          </a:stretch>
        </p:blipFill>
        <p:spPr>
          <a:xfrm>
            <a:off x="7714156" y="2340250"/>
            <a:ext cx="10269047" cy="648060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Hallmarks of a successful open source project</a:t>
            </a:r>
            <a:endParaRPr/>
          </a:p>
        </p:txBody>
      </p:sp>
      <p:sp>
        <p:nvSpPr>
          <p:cNvPr id="261" name="Google Shape;261;p38"/>
          <p:cNvSpPr txBox="1"/>
          <p:nvPr>
            <p:ph idx="1" type="body"/>
          </p:nvPr>
        </p:nvSpPr>
        <p:spPr>
          <a:xfrm>
            <a:off x="688300" y="2400300"/>
            <a:ext cx="15755100" cy="5980500"/>
          </a:xfrm>
          <a:prstGeom prst="rect">
            <a:avLst/>
          </a:prstGeom>
        </p:spPr>
        <p:txBody>
          <a:bodyPr anchorCtr="0" anchor="t" bIns="0" lIns="0" spcFirstLastPara="1" rIns="0" wrap="square" tIns="0">
            <a:noAutofit/>
          </a:bodyPr>
          <a:lstStyle/>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Thriving community: </a:t>
            </a:r>
            <a:r>
              <a:rPr lang="en">
                <a:solidFill>
                  <a:srgbClr val="000000"/>
                </a:solidFill>
                <a:latin typeface="Verdana"/>
                <a:ea typeface="Verdana"/>
                <a:cs typeface="Verdana"/>
                <a:sym typeface="Verdana"/>
              </a:rPr>
              <a:t>Projects should have (or be on track to building) an active, broad-based community.</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Well-tested:</a:t>
            </a:r>
            <a:r>
              <a:rPr lang="en">
                <a:solidFill>
                  <a:srgbClr val="000000"/>
                </a:solidFill>
                <a:latin typeface="Verdana"/>
                <a:ea typeface="Verdana"/>
                <a:cs typeface="Verdana"/>
                <a:sym typeface="Verdana"/>
              </a:rPr>
              <a:t> Users should be confident that ecosystem projects will work well with the project, and include support for CI to ensure that testing is occurring on a continuous basis.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Clear utility / function: </a:t>
            </a:r>
            <a:r>
              <a:rPr lang="en">
                <a:solidFill>
                  <a:srgbClr val="000000"/>
                </a:solidFill>
                <a:latin typeface="Verdana"/>
                <a:ea typeface="Verdana"/>
                <a:cs typeface="Verdana"/>
                <a:sym typeface="Verdana"/>
              </a:rPr>
              <a:t>Users should understand where each project fits within the project’s ecosystem and the value it brings. Enables easy curation. </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Permissive licensing: </a:t>
            </a:r>
            <a:r>
              <a:rPr lang="en">
                <a:solidFill>
                  <a:srgbClr val="000000"/>
                </a:solidFill>
                <a:latin typeface="Verdana"/>
                <a:ea typeface="Verdana"/>
                <a:cs typeface="Verdana"/>
                <a:sym typeface="Verdana"/>
              </a:rPr>
              <a:t>Users must be able to utilize ecosystem projects without licensing concerns (OSI-approved licenses)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Easy onboarding:</a:t>
            </a:r>
            <a:r>
              <a:rPr lang="en">
                <a:solidFill>
                  <a:srgbClr val="000000"/>
                </a:solidFill>
                <a:latin typeface="Verdana"/>
                <a:ea typeface="Verdana"/>
                <a:cs typeface="Verdana"/>
                <a:sym typeface="Verdana"/>
              </a:rPr>
              <a:t> Projects need to have support for binary installation options, clear documentation and a rich set of tutorials.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Ongoing maintenance: </a:t>
            </a:r>
            <a:r>
              <a:rPr lang="en">
                <a:solidFill>
                  <a:srgbClr val="000000"/>
                </a:solidFill>
                <a:latin typeface="Verdana"/>
                <a:ea typeface="Verdana"/>
                <a:cs typeface="Verdana"/>
                <a:sym typeface="Verdana"/>
              </a:rPr>
              <a:t>Project authors need to be committed to supporting and maintaining their projects.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Verdana"/>
              <a:buChar char="●"/>
            </a:pPr>
            <a:r>
              <a:rPr b="1" lang="en">
                <a:solidFill>
                  <a:srgbClr val="000000"/>
                </a:solidFill>
                <a:latin typeface="Verdana"/>
                <a:ea typeface="Verdana"/>
                <a:cs typeface="Verdana"/>
                <a:sym typeface="Verdana"/>
              </a:rPr>
              <a:t>Neutral hosting for project assets: </a:t>
            </a:r>
            <a:r>
              <a:rPr lang="en">
                <a:solidFill>
                  <a:srgbClr val="000000"/>
                </a:solidFill>
                <a:latin typeface="Verdana"/>
                <a:ea typeface="Verdana"/>
                <a:cs typeface="Verdana"/>
                <a:sym typeface="Verdana"/>
              </a:rPr>
              <a:t>All project’s assets are hosted and managed by a neutral party.</a:t>
            </a:r>
            <a:endParaRPr>
              <a:solidFill>
                <a:srgbClr val="000000"/>
              </a:solidFill>
              <a:latin typeface="Verdana"/>
              <a:ea typeface="Verdana"/>
              <a:cs typeface="Verdana"/>
              <a:sym typeface="Verdana"/>
            </a:endParaRPr>
          </a:p>
        </p:txBody>
      </p:sp>
      <p:sp>
        <p:nvSpPr>
          <p:cNvPr id="262" name="Google Shape;262;p38"/>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108" name="Google Shape;108;p21"/>
          <p:cNvGrpSpPr/>
          <p:nvPr/>
        </p:nvGrpSpPr>
        <p:grpSpPr>
          <a:xfrm>
            <a:off x="152400" y="152400"/>
            <a:ext cx="17983201" cy="8921354"/>
            <a:chOff x="152400" y="152400"/>
            <a:chExt cx="17983201" cy="8921354"/>
          </a:xfrm>
        </p:grpSpPr>
        <p:pic>
          <p:nvPicPr>
            <p:cNvPr id="109" name="Google Shape;109;p21"/>
            <p:cNvPicPr preferRelativeResize="0"/>
            <p:nvPr/>
          </p:nvPicPr>
          <p:blipFill>
            <a:blip r:embed="rId3">
              <a:alphaModFix/>
            </a:blip>
            <a:stretch>
              <a:fillRect/>
            </a:stretch>
          </p:blipFill>
          <p:spPr>
            <a:xfrm>
              <a:off x="152400" y="152400"/>
              <a:ext cx="17983201" cy="8921354"/>
            </a:xfrm>
            <a:prstGeom prst="rect">
              <a:avLst/>
            </a:prstGeom>
            <a:noFill/>
            <a:ln>
              <a:noFill/>
            </a:ln>
          </p:spPr>
        </p:pic>
        <p:sp>
          <p:nvSpPr>
            <p:cNvPr id="110" name="Google Shape;110;p21"/>
            <p:cNvSpPr/>
            <p:nvPr/>
          </p:nvSpPr>
          <p:spPr>
            <a:xfrm>
              <a:off x="212275" y="5551725"/>
              <a:ext cx="3624900" cy="107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39"/>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4740"/>
              <a:t>Why should you participate in open source AI development?</a:t>
            </a:r>
            <a:endParaRPr sz="4740"/>
          </a:p>
        </p:txBody>
      </p:sp>
      <p:sp>
        <p:nvSpPr>
          <p:cNvPr id="268" name="Google Shape;268;p3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69" name="Google Shape;269;p39"/>
          <p:cNvSpPr txBox="1"/>
          <p:nvPr>
            <p:ph idx="1" type="body"/>
          </p:nvPr>
        </p:nvSpPr>
        <p:spPr>
          <a:xfrm>
            <a:off x="776225" y="2400300"/>
            <a:ext cx="7726500" cy="6832800"/>
          </a:xfrm>
          <a:prstGeom prst="rect">
            <a:avLst/>
          </a:prstGeom>
        </p:spPr>
        <p:txBody>
          <a:bodyPr anchorCtr="0" anchor="t" bIns="0" lIns="0" spcFirstLastPara="1" rIns="0" wrap="square" tIns="0">
            <a:normAutofit/>
          </a:bodyPr>
          <a:lstStyle/>
          <a:p>
            <a:pPr indent="-501650" lvl="0" marL="685800" rtl="0" algn="l">
              <a:lnSpc>
                <a:spcPct val="105000"/>
              </a:lnSpc>
              <a:spcBef>
                <a:spcPts val="0"/>
              </a:spcBef>
              <a:spcAft>
                <a:spcPts val="0"/>
              </a:spcAft>
              <a:buClr>
                <a:srgbClr val="2C92D5"/>
              </a:buClr>
              <a:buSzPts val="2500"/>
              <a:buChar char="●"/>
            </a:pPr>
            <a:r>
              <a:rPr b="1" lang="en" sz="2500"/>
              <a:t>Alignment with upstream</a:t>
            </a:r>
            <a:r>
              <a:rPr lang="en" sz="2500"/>
              <a:t> development for projects you depend on </a:t>
            </a:r>
            <a:endParaRPr sz="2500"/>
          </a:p>
          <a:p>
            <a:pPr indent="-501650" lvl="0" marL="685800" rtl="0" algn="l">
              <a:lnSpc>
                <a:spcPct val="105000"/>
              </a:lnSpc>
              <a:spcBef>
                <a:spcPts val="1000"/>
              </a:spcBef>
              <a:spcAft>
                <a:spcPts val="0"/>
              </a:spcAft>
              <a:buClr>
                <a:srgbClr val="2C92D5"/>
              </a:buClr>
              <a:buSzPts val="2500"/>
              <a:buChar char="●"/>
            </a:pPr>
            <a:r>
              <a:rPr b="1" lang="en" sz="2500"/>
              <a:t>Minimize technical debt </a:t>
            </a:r>
            <a:r>
              <a:rPr lang="en" sz="2500"/>
              <a:t>and reduce development costs</a:t>
            </a:r>
            <a:endParaRPr sz="2500"/>
          </a:p>
          <a:p>
            <a:pPr indent="-501650" lvl="0" marL="685800" rtl="0" algn="l">
              <a:lnSpc>
                <a:spcPct val="105000"/>
              </a:lnSpc>
              <a:spcBef>
                <a:spcPts val="1000"/>
              </a:spcBef>
              <a:spcAft>
                <a:spcPts val="0"/>
              </a:spcAft>
              <a:buClr>
                <a:srgbClr val="2C92D5"/>
              </a:buClr>
              <a:buSzPts val="2500"/>
              <a:buChar char="●"/>
            </a:pPr>
            <a:r>
              <a:rPr b="1" lang="en" sz="2500"/>
              <a:t>Product enablement </a:t>
            </a:r>
            <a:r>
              <a:rPr lang="en" sz="2500"/>
              <a:t>via project contributions (features, security, performance, etc.)</a:t>
            </a:r>
            <a:endParaRPr sz="2500"/>
          </a:p>
          <a:p>
            <a:pPr indent="-501650" lvl="0" marL="685800" rtl="0" algn="l">
              <a:lnSpc>
                <a:spcPct val="105000"/>
              </a:lnSpc>
              <a:spcBef>
                <a:spcPts val="1000"/>
              </a:spcBef>
              <a:spcAft>
                <a:spcPts val="0"/>
              </a:spcAft>
              <a:buClr>
                <a:srgbClr val="2C92D5"/>
              </a:buClr>
              <a:buSzPts val="2500"/>
              <a:buChar char="●"/>
            </a:pPr>
            <a:r>
              <a:rPr b="1" lang="en" sz="2500"/>
              <a:t>Influence technology direction </a:t>
            </a:r>
            <a:r>
              <a:rPr lang="en" sz="2500"/>
              <a:t>via active participation in the projects </a:t>
            </a:r>
            <a:endParaRPr sz="2500"/>
          </a:p>
          <a:p>
            <a:pPr indent="-501650" lvl="0" marL="685800" rtl="0" algn="l">
              <a:lnSpc>
                <a:spcPct val="105000"/>
              </a:lnSpc>
              <a:spcBef>
                <a:spcPts val="1000"/>
              </a:spcBef>
              <a:spcAft>
                <a:spcPts val="0"/>
              </a:spcAft>
              <a:buClr>
                <a:srgbClr val="2C92D5"/>
              </a:buClr>
              <a:buSzPts val="2500"/>
              <a:buChar char="●"/>
            </a:pPr>
            <a:r>
              <a:rPr b="1" lang="en" sz="2500"/>
              <a:t>Access to talent</a:t>
            </a:r>
            <a:r>
              <a:rPr lang="en" sz="2500"/>
              <a:t>,  diverse and specialized </a:t>
            </a:r>
            <a:endParaRPr sz="2500"/>
          </a:p>
          <a:p>
            <a:pPr indent="-501650" lvl="0" marL="685800" rtl="0" algn="l">
              <a:lnSpc>
                <a:spcPct val="105000"/>
              </a:lnSpc>
              <a:spcBef>
                <a:spcPts val="1000"/>
              </a:spcBef>
              <a:spcAft>
                <a:spcPts val="1000"/>
              </a:spcAft>
              <a:buClr>
                <a:srgbClr val="2C92D5"/>
              </a:buClr>
              <a:buSzPts val="2500"/>
              <a:buChar char="●"/>
            </a:pPr>
            <a:r>
              <a:rPr b="1" lang="en" sz="2500"/>
              <a:t>Enhanced interoperability</a:t>
            </a:r>
            <a:r>
              <a:rPr lang="en" sz="2500"/>
              <a:t> and compatibility: OSS  tends to adhere to standards, which can lead to better interoperability with other systems and reduce the risk of vendor lock-in.</a:t>
            </a:r>
            <a:endParaRPr sz="2500"/>
          </a:p>
        </p:txBody>
      </p:sp>
      <p:sp>
        <p:nvSpPr>
          <p:cNvPr id="270" name="Google Shape;270;p39"/>
          <p:cNvSpPr txBox="1"/>
          <p:nvPr>
            <p:ph idx="1" type="body"/>
          </p:nvPr>
        </p:nvSpPr>
        <p:spPr>
          <a:xfrm>
            <a:off x="9385650" y="2493625"/>
            <a:ext cx="7988100" cy="6832800"/>
          </a:xfrm>
          <a:prstGeom prst="rect">
            <a:avLst/>
          </a:prstGeom>
        </p:spPr>
        <p:txBody>
          <a:bodyPr anchorCtr="0" anchor="t" bIns="0" lIns="0" spcFirstLastPara="1" rIns="0" wrap="square" tIns="0">
            <a:normAutofit/>
          </a:bodyPr>
          <a:lstStyle/>
          <a:p>
            <a:pPr indent="-501650" lvl="0" marL="685800" rtl="0" algn="l">
              <a:lnSpc>
                <a:spcPct val="115000"/>
              </a:lnSpc>
              <a:spcBef>
                <a:spcPts val="0"/>
              </a:spcBef>
              <a:spcAft>
                <a:spcPts val="0"/>
              </a:spcAft>
              <a:buClr>
                <a:srgbClr val="2C92D5"/>
              </a:buClr>
              <a:buSzPts val="2500"/>
              <a:buChar char="●"/>
            </a:pPr>
            <a:r>
              <a:rPr b="1" lang="en" sz="2500"/>
              <a:t>Faster innovation </a:t>
            </a:r>
            <a:r>
              <a:rPr lang="en" sz="2500"/>
              <a:t>and development cycles: Active participation in open source communities will enable you to tap into a global pool of talent and resources, accelerating the development cycle of its own software products</a:t>
            </a:r>
            <a:endParaRPr sz="2500"/>
          </a:p>
          <a:p>
            <a:pPr indent="-501650" lvl="0" marL="685800" rtl="0" algn="l">
              <a:lnSpc>
                <a:spcPct val="115000"/>
              </a:lnSpc>
              <a:spcBef>
                <a:spcPts val="1000"/>
              </a:spcBef>
              <a:spcAft>
                <a:spcPts val="0"/>
              </a:spcAft>
              <a:buClr>
                <a:srgbClr val="2C92D5"/>
              </a:buClr>
              <a:buSzPts val="2500"/>
              <a:buChar char="●"/>
            </a:pPr>
            <a:r>
              <a:rPr b="1" lang="en" sz="2500"/>
              <a:t>Boost your reputation</a:t>
            </a:r>
            <a:r>
              <a:rPr lang="en" sz="2500"/>
              <a:t>, demonstrating a commitment to collaboration and innovation</a:t>
            </a:r>
            <a:endParaRPr sz="2500"/>
          </a:p>
          <a:p>
            <a:pPr indent="-501650" lvl="0" marL="685800" rtl="0" algn="l">
              <a:lnSpc>
                <a:spcPct val="115000"/>
              </a:lnSpc>
              <a:spcBef>
                <a:spcPts val="1000"/>
              </a:spcBef>
              <a:spcAft>
                <a:spcPts val="0"/>
              </a:spcAft>
              <a:buClr>
                <a:srgbClr val="2C92D5"/>
              </a:buClr>
              <a:buSzPts val="2500"/>
              <a:buChar char="●"/>
            </a:pPr>
            <a:r>
              <a:rPr b="1" lang="en" sz="2500"/>
              <a:t>Long-term sustainability </a:t>
            </a:r>
            <a:r>
              <a:rPr lang="en" sz="2500"/>
              <a:t>of the projects you depend on </a:t>
            </a:r>
            <a:endParaRPr sz="2500"/>
          </a:p>
          <a:p>
            <a:pPr indent="-501650" lvl="0" marL="685800" rtl="0" algn="l">
              <a:lnSpc>
                <a:spcPct val="115000"/>
              </a:lnSpc>
              <a:spcBef>
                <a:spcPts val="1000"/>
              </a:spcBef>
              <a:spcAft>
                <a:spcPts val="1000"/>
              </a:spcAft>
              <a:buClr>
                <a:srgbClr val="2C92D5"/>
              </a:buClr>
              <a:buSzPts val="2500"/>
              <a:buChar char="●"/>
            </a:pPr>
            <a:r>
              <a:rPr b="1" lang="en" sz="2500"/>
              <a:t>Engage with communities</a:t>
            </a:r>
            <a:r>
              <a:rPr lang="en" sz="2500"/>
              <a:t> unlocks valuable partnerships and collaborations with other organizations, potentially opening new business opportunities</a:t>
            </a:r>
            <a:endParaRPr sz="25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76" name="Google Shape;276;p4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and data</a:t>
            </a:r>
            <a:endParaRPr/>
          </a:p>
        </p:txBody>
      </p:sp>
      <p:sp>
        <p:nvSpPr>
          <p:cNvPr id="277" name="Google Shape;277;p40"/>
          <p:cNvSpPr txBox="1"/>
          <p:nvPr>
            <p:ph idx="4294967295" type="body"/>
          </p:nvPr>
        </p:nvSpPr>
        <p:spPr>
          <a:xfrm>
            <a:off x="914400" y="3289432"/>
            <a:ext cx="39606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data specific </a:t>
            </a:r>
            <a:r>
              <a:rPr b="1" lang="en" sz="2600"/>
              <a:t>licenses</a:t>
            </a:r>
            <a:r>
              <a:rPr lang="en" sz="2600"/>
              <a:t> such as CDLA make data freely accessible for use without mechanisms of control.</a:t>
            </a:r>
            <a:endParaRPr sz="2600"/>
          </a:p>
          <a:p>
            <a:pPr indent="0" lvl="0" marL="0" rtl="0" algn="ctr">
              <a:lnSpc>
                <a:spcPct val="115000"/>
              </a:lnSpc>
              <a:spcBef>
                <a:spcPts val="0"/>
              </a:spcBef>
              <a:spcAft>
                <a:spcPts val="0"/>
              </a:spcAft>
              <a:buNone/>
            </a:pPr>
            <a:r>
              <a:t/>
            </a:r>
            <a:endParaRPr sz="2600"/>
          </a:p>
        </p:txBody>
      </p:sp>
      <p:sp>
        <p:nvSpPr>
          <p:cNvPr id="278" name="Google Shape;278;p40"/>
          <p:cNvSpPr txBox="1"/>
          <p:nvPr>
            <p:ph idx="4294967295" type="body"/>
          </p:nvPr>
        </p:nvSpPr>
        <p:spPr>
          <a:xfrm>
            <a:off x="5224787" y="3267750"/>
            <a:ext cx="38478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offers a </a:t>
            </a:r>
            <a:r>
              <a:rPr b="1" lang="en" sz="2600"/>
              <a:t>governance structure</a:t>
            </a:r>
            <a:r>
              <a:rPr lang="en" sz="2600"/>
              <a:t> and tools to help govern data and data sets.</a:t>
            </a:r>
            <a:endParaRPr sz="2600"/>
          </a:p>
          <a:p>
            <a:pPr indent="0" lvl="0" marL="0" rtl="0" algn="ctr">
              <a:lnSpc>
                <a:spcPct val="115000"/>
              </a:lnSpc>
              <a:spcBef>
                <a:spcPts val="0"/>
              </a:spcBef>
              <a:spcAft>
                <a:spcPts val="0"/>
              </a:spcAft>
              <a:buNone/>
            </a:pPr>
            <a:r>
              <a:t/>
            </a:r>
            <a:endParaRPr sz="2600"/>
          </a:p>
        </p:txBody>
      </p:sp>
      <p:sp>
        <p:nvSpPr>
          <p:cNvPr id="279" name="Google Shape;279;p40"/>
          <p:cNvSpPr txBox="1"/>
          <p:nvPr>
            <p:ph idx="4294967295" type="body"/>
          </p:nvPr>
        </p:nvSpPr>
        <p:spPr>
          <a:xfrm>
            <a:off x="9422598"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high-quality datasets allows others to reproduce and validate research, compare models, and develop new approaches. The availability of </a:t>
            </a:r>
            <a:r>
              <a:rPr b="1" lang="en" sz="2600"/>
              <a:t>diverse and representative open source datasets</a:t>
            </a:r>
            <a:r>
              <a:rPr lang="en" sz="2600"/>
              <a:t> is essential for training robust and unbiased models.</a:t>
            </a:r>
            <a:endParaRPr sz="2600"/>
          </a:p>
          <a:p>
            <a:pPr indent="0" lvl="0" marL="0" rtl="0" algn="ctr">
              <a:lnSpc>
                <a:spcPct val="115000"/>
              </a:lnSpc>
              <a:spcBef>
                <a:spcPts val="0"/>
              </a:spcBef>
              <a:spcAft>
                <a:spcPts val="0"/>
              </a:spcAft>
              <a:buNone/>
            </a:pPr>
            <a:r>
              <a:t/>
            </a:r>
            <a:endParaRPr sz="2600"/>
          </a:p>
        </p:txBody>
      </p:sp>
      <p:sp>
        <p:nvSpPr>
          <p:cNvPr id="280" name="Google Shape;280;p40"/>
          <p:cNvSpPr txBox="1"/>
          <p:nvPr>
            <p:ph idx="4294967295" type="body"/>
          </p:nvPr>
        </p:nvSpPr>
        <p:spPr>
          <a:xfrm>
            <a:off x="13620410"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custom code or scripts for data preprocessing tasks is valuable to the community to </a:t>
            </a:r>
            <a:r>
              <a:rPr b="1" lang="en" sz="2600"/>
              <a:t>understand used data preparation techniques and reproduce results</a:t>
            </a:r>
            <a:r>
              <a:rPr lang="en" sz="2600"/>
              <a:t>.</a:t>
            </a:r>
            <a:endParaRPr sz="2600"/>
          </a:p>
          <a:p>
            <a:pPr indent="0" lvl="0" marL="0" rtl="0" algn="ctr">
              <a:lnSpc>
                <a:spcPct val="115000"/>
              </a:lnSpc>
              <a:spcBef>
                <a:spcPts val="0"/>
              </a:spcBef>
              <a:spcAft>
                <a:spcPts val="0"/>
              </a:spcAft>
              <a:buNone/>
            </a:pPr>
            <a:r>
              <a:t/>
            </a:r>
            <a:endParaRPr sz="2600"/>
          </a:p>
        </p:txBody>
      </p:sp>
      <p:sp>
        <p:nvSpPr>
          <p:cNvPr id="281" name="Google Shape;281;p40"/>
          <p:cNvSpPr txBox="1"/>
          <p:nvPr/>
        </p:nvSpPr>
        <p:spPr>
          <a:xfrm>
            <a:off x="9706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licenses</a:t>
            </a:r>
            <a:endParaRPr b="1" i="1" sz="2900">
              <a:solidFill>
                <a:srgbClr val="2C92D5"/>
              </a:solidFill>
              <a:latin typeface="Red Hat Display"/>
              <a:ea typeface="Red Hat Display"/>
              <a:cs typeface="Red Hat Display"/>
              <a:sym typeface="Red Hat Display"/>
            </a:endParaRPr>
          </a:p>
        </p:txBody>
      </p:sp>
      <p:sp>
        <p:nvSpPr>
          <p:cNvPr id="282" name="Google Shape;282;p40"/>
          <p:cNvSpPr txBox="1"/>
          <p:nvPr/>
        </p:nvSpPr>
        <p:spPr>
          <a:xfrm>
            <a:off x="48748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governance</a:t>
            </a:r>
            <a:endParaRPr b="1" i="1" sz="2900">
              <a:solidFill>
                <a:srgbClr val="2C92D5"/>
              </a:solidFill>
              <a:latin typeface="Red Hat Display"/>
              <a:ea typeface="Red Hat Display"/>
              <a:cs typeface="Red Hat Display"/>
              <a:sym typeface="Red Hat Display"/>
            </a:endParaRPr>
          </a:p>
        </p:txBody>
      </p:sp>
      <p:sp>
        <p:nvSpPr>
          <p:cNvPr id="283" name="Google Shape;283;p40"/>
          <p:cNvSpPr txBox="1"/>
          <p:nvPr/>
        </p:nvSpPr>
        <p:spPr>
          <a:xfrm>
            <a:off x="9422588"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Diverse data sets</a:t>
            </a:r>
            <a:endParaRPr b="1" i="1" sz="2900">
              <a:solidFill>
                <a:srgbClr val="2C92D5"/>
              </a:solidFill>
              <a:latin typeface="Red Hat Display"/>
              <a:ea typeface="Red Hat Display"/>
              <a:cs typeface="Red Hat Display"/>
              <a:sym typeface="Red Hat Display"/>
            </a:endParaRPr>
          </a:p>
        </p:txBody>
      </p:sp>
      <p:sp>
        <p:nvSpPr>
          <p:cNvPr id="284" name="Google Shape;284;p40"/>
          <p:cNvSpPr txBox="1"/>
          <p:nvPr/>
        </p:nvSpPr>
        <p:spPr>
          <a:xfrm>
            <a:off x="13620413"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tools</a:t>
            </a:r>
            <a:endParaRPr b="1" i="1" sz="2900">
              <a:solidFill>
                <a:srgbClr val="2C92D5"/>
              </a:solidFill>
              <a:latin typeface="Red Hat Display"/>
              <a:ea typeface="Red Hat Display"/>
              <a:cs typeface="Red Hat Display"/>
              <a:sym typeface="Red Hat Display"/>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41"/>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2024 </a:t>
            </a:r>
            <a:r>
              <a:rPr lang="en"/>
              <a:t>Key Stats</a:t>
            </a:r>
            <a:endParaRPr/>
          </a:p>
        </p:txBody>
      </p:sp>
      <p:sp>
        <p:nvSpPr>
          <p:cNvPr id="290" name="Google Shape;290;p4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291" name="Google Shape;291;p41"/>
          <p:cNvGrpSpPr/>
          <p:nvPr/>
        </p:nvGrpSpPr>
        <p:grpSpPr>
          <a:xfrm>
            <a:off x="1354848" y="3214678"/>
            <a:ext cx="15601260" cy="5428547"/>
            <a:chOff x="2353747" y="3185125"/>
            <a:chExt cx="13580484" cy="4676556"/>
          </a:xfrm>
        </p:grpSpPr>
        <p:sp>
          <p:nvSpPr>
            <p:cNvPr id="292" name="Google Shape;292;p41"/>
            <p:cNvSpPr/>
            <p:nvPr/>
          </p:nvSpPr>
          <p:spPr>
            <a:xfrm>
              <a:off x="9223450" y="3185137"/>
              <a:ext cx="3276000" cy="2187000"/>
            </a:xfrm>
            <a:prstGeom prst="roundRect">
              <a:avLst>
                <a:gd fmla="val 0" name="adj"/>
              </a:avLst>
            </a:prstGeom>
            <a:solidFill>
              <a:srgbClr val="1096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293" name="Google Shape;293;p41"/>
            <p:cNvSpPr/>
            <p:nvPr/>
          </p:nvSpPr>
          <p:spPr>
            <a:xfrm>
              <a:off x="12658225" y="5643904"/>
              <a:ext cx="3276000" cy="2187000"/>
            </a:xfrm>
            <a:prstGeom prst="roundRect">
              <a:avLst>
                <a:gd fmla="val 0" name="adj"/>
              </a:avLst>
            </a:prstGeom>
            <a:solidFill>
              <a:srgbClr val="168FD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294" name="Google Shape;294;p41"/>
            <p:cNvSpPr txBox="1"/>
            <p:nvPr/>
          </p:nvSpPr>
          <p:spPr>
            <a:xfrm>
              <a:off x="9395078" y="4207907"/>
              <a:ext cx="2932800" cy="8883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4300">
                  <a:solidFill>
                    <a:srgbClr val="FFFFFF"/>
                  </a:solidFill>
                  <a:latin typeface="Red Hat Display"/>
                  <a:ea typeface="Red Hat Display"/>
                  <a:cs typeface="Red Hat Display"/>
                  <a:sym typeface="Red Hat Display"/>
                </a:rPr>
                <a:t>Projects</a:t>
              </a:r>
              <a:endParaRPr i="0" sz="4300" u="none" cap="none" strike="noStrike">
                <a:solidFill>
                  <a:srgbClr val="FFFFFF"/>
                </a:solidFill>
                <a:latin typeface="Red Hat Display"/>
                <a:ea typeface="Red Hat Display"/>
                <a:cs typeface="Red Hat Display"/>
                <a:sym typeface="Red Hat Display"/>
              </a:endParaRPr>
            </a:p>
          </p:txBody>
        </p:sp>
        <p:sp>
          <p:nvSpPr>
            <p:cNvPr id="295" name="Google Shape;295;p41"/>
            <p:cNvSpPr txBox="1"/>
            <p:nvPr/>
          </p:nvSpPr>
          <p:spPr>
            <a:xfrm>
              <a:off x="9223446" y="3318997"/>
              <a:ext cx="3276000" cy="1007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200">
                  <a:solidFill>
                    <a:srgbClr val="FFFFFF"/>
                  </a:solidFill>
                  <a:latin typeface="Open Sans"/>
                  <a:ea typeface="Open Sans"/>
                  <a:cs typeface="Open Sans"/>
                  <a:sym typeface="Open Sans"/>
                </a:rPr>
                <a:t>69</a:t>
              </a:r>
              <a:endParaRPr b="1" i="0" sz="5200" u="none" cap="none" strike="noStrike">
                <a:solidFill>
                  <a:srgbClr val="FFFFFF"/>
                </a:solidFill>
                <a:latin typeface="Open Sans"/>
                <a:ea typeface="Open Sans"/>
                <a:cs typeface="Open Sans"/>
                <a:sym typeface="Open Sans"/>
              </a:endParaRPr>
            </a:p>
          </p:txBody>
        </p:sp>
        <p:sp>
          <p:nvSpPr>
            <p:cNvPr id="296" name="Google Shape;296;p41"/>
            <p:cNvSpPr txBox="1"/>
            <p:nvPr/>
          </p:nvSpPr>
          <p:spPr>
            <a:xfrm>
              <a:off x="12658225" y="5727390"/>
              <a:ext cx="3276000" cy="1020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300">
                  <a:solidFill>
                    <a:srgbClr val="FFFFFF"/>
                  </a:solidFill>
                  <a:latin typeface="Open Sans"/>
                  <a:ea typeface="Open Sans"/>
                  <a:cs typeface="Open Sans"/>
                  <a:sym typeface="Open Sans"/>
                </a:rPr>
                <a:t>2,920</a:t>
              </a:r>
              <a:r>
                <a:rPr b="1" lang="en" sz="5300">
                  <a:solidFill>
                    <a:srgbClr val="FFFFFF"/>
                  </a:solidFill>
                  <a:latin typeface="Open Sans"/>
                  <a:ea typeface="Open Sans"/>
                  <a:cs typeface="Open Sans"/>
                  <a:sym typeface="Open Sans"/>
                </a:rPr>
                <a:t>+</a:t>
              </a:r>
              <a:endParaRPr b="1" i="0" sz="5300" u="none" cap="none" strike="noStrike">
                <a:solidFill>
                  <a:srgbClr val="FFFFFF"/>
                </a:solidFill>
                <a:latin typeface="Open Sans"/>
                <a:ea typeface="Open Sans"/>
                <a:cs typeface="Open Sans"/>
                <a:sym typeface="Open Sans"/>
              </a:endParaRPr>
            </a:p>
          </p:txBody>
        </p:sp>
        <p:sp>
          <p:nvSpPr>
            <p:cNvPr id="297" name="Google Shape;297;p41"/>
            <p:cNvSpPr txBox="1"/>
            <p:nvPr/>
          </p:nvSpPr>
          <p:spPr>
            <a:xfrm>
              <a:off x="9223465" y="5917065"/>
              <a:ext cx="3276000" cy="1127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6100" u="none" cap="none" strike="noStrike">
                  <a:solidFill>
                    <a:srgbClr val="FFFFFF"/>
                  </a:solidFill>
                  <a:latin typeface="Red Hat Display"/>
                  <a:ea typeface="Red Hat Display"/>
                  <a:cs typeface="Red Hat Display"/>
                  <a:sym typeface="Red Hat Display"/>
                </a:rPr>
                <a:t>420M</a:t>
              </a:r>
              <a:endParaRPr b="1" i="0" sz="6100" u="none" cap="none" strike="noStrike">
                <a:solidFill>
                  <a:srgbClr val="FFFFFF"/>
                </a:solidFill>
                <a:latin typeface="Red Hat Display"/>
                <a:ea typeface="Red Hat Display"/>
                <a:cs typeface="Red Hat Display"/>
                <a:sym typeface="Red Hat Display"/>
              </a:endParaRPr>
            </a:p>
          </p:txBody>
        </p:sp>
        <p:sp>
          <p:nvSpPr>
            <p:cNvPr id="298" name="Google Shape;298;p41"/>
            <p:cNvSpPr/>
            <p:nvPr/>
          </p:nvSpPr>
          <p:spPr>
            <a:xfrm>
              <a:off x="9223467" y="5643899"/>
              <a:ext cx="3276000" cy="21870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299" name="Google Shape;299;p41"/>
            <p:cNvSpPr txBox="1"/>
            <p:nvPr/>
          </p:nvSpPr>
          <p:spPr>
            <a:xfrm>
              <a:off x="9223440" y="6865378"/>
              <a:ext cx="3276000" cy="808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Contributors</a:t>
              </a:r>
              <a:endParaRPr sz="3700">
                <a:solidFill>
                  <a:srgbClr val="FFFFFF"/>
                </a:solidFill>
                <a:latin typeface="Open Sans Medium"/>
                <a:ea typeface="Open Sans Medium"/>
                <a:cs typeface="Open Sans Medium"/>
                <a:sym typeface="Open Sans Medium"/>
              </a:endParaRPr>
            </a:p>
          </p:txBody>
        </p:sp>
        <p:sp>
          <p:nvSpPr>
            <p:cNvPr id="300" name="Google Shape;300;p41"/>
            <p:cNvSpPr txBox="1"/>
            <p:nvPr/>
          </p:nvSpPr>
          <p:spPr>
            <a:xfrm>
              <a:off x="9223465" y="5777760"/>
              <a:ext cx="3276000" cy="1020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300">
                  <a:solidFill>
                    <a:srgbClr val="FFFFFF"/>
                  </a:solidFill>
                  <a:latin typeface="Open Sans"/>
                  <a:ea typeface="Open Sans"/>
                  <a:cs typeface="Open Sans"/>
                  <a:sym typeface="Open Sans"/>
                </a:rPr>
                <a:t>100,000+</a:t>
              </a:r>
              <a:endParaRPr b="1" i="0" sz="5300" u="none" cap="none" strike="noStrike">
                <a:solidFill>
                  <a:srgbClr val="FFFFFF"/>
                </a:solidFill>
                <a:latin typeface="Open Sans"/>
                <a:ea typeface="Open Sans"/>
                <a:cs typeface="Open Sans"/>
                <a:sym typeface="Open Sans"/>
              </a:endParaRPr>
            </a:p>
          </p:txBody>
        </p:sp>
        <p:sp>
          <p:nvSpPr>
            <p:cNvPr id="301" name="Google Shape;301;p41"/>
            <p:cNvSpPr/>
            <p:nvPr/>
          </p:nvSpPr>
          <p:spPr>
            <a:xfrm>
              <a:off x="5788563" y="3185125"/>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302" name="Google Shape;302;p41"/>
            <p:cNvSpPr txBox="1"/>
            <p:nvPr/>
          </p:nvSpPr>
          <p:spPr>
            <a:xfrm>
              <a:off x="5788704" y="4253950"/>
              <a:ext cx="3276000" cy="808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Members</a:t>
              </a:r>
              <a:endParaRPr baseline="30000" i="0" sz="3700" u="none" cap="none" strike="noStrike">
                <a:solidFill>
                  <a:srgbClr val="FFFFFF"/>
                </a:solidFill>
                <a:latin typeface="Open Sans Medium"/>
                <a:ea typeface="Open Sans Medium"/>
                <a:cs typeface="Open Sans Medium"/>
                <a:sym typeface="Open Sans Medium"/>
              </a:endParaRPr>
            </a:p>
          </p:txBody>
        </p:sp>
        <p:sp>
          <p:nvSpPr>
            <p:cNvPr id="303" name="Google Shape;303;p41"/>
            <p:cNvSpPr txBox="1"/>
            <p:nvPr/>
          </p:nvSpPr>
          <p:spPr>
            <a:xfrm>
              <a:off x="5788560" y="3318986"/>
              <a:ext cx="3276000" cy="1007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200">
                  <a:solidFill>
                    <a:srgbClr val="FFFFFF"/>
                  </a:solidFill>
                  <a:latin typeface="Open Sans"/>
                  <a:ea typeface="Open Sans"/>
                  <a:cs typeface="Open Sans"/>
                  <a:sym typeface="Open Sans"/>
                </a:rPr>
                <a:t>76</a:t>
              </a:r>
              <a:endParaRPr b="1" i="0" sz="5200" u="none" cap="none" strike="noStrike">
                <a:solidFill>
                  <a:srgbClr val="FFFFFF"/>
                </a:solidFill>
                <a:latin typeface="Open Sans"/>
                <a:ea typeface="Open Sans"/>
                <a:cs typeface="Open Sans"/>
                <a:sym typeface="Open Sans"/>
              </a:endParaRPr>
            </a:p>
          </p:txBody>
        </p:sp>
        <p:sp>
          <p:nvSpPr>
            <p:cNvPr id="304" name="Google Shape;304;p41"/>
            <p:cNvSpPr txBox="1"/>
            <p:nvPr/>
          </p:nvSpPr>
          <p:spPr>
            <a:xfrm>
              <a:off x="12658231" y="6562381"/>
              <a:ext cx="3276000" cy="12993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Contributing organizations </a:t>
              </a:r>
              <a:endParaRPr sz="3700">
                <a:solidFill>
                  <a:srgbClr val="FFFFFF"/>
                </a:solidFill>
                <a:latin typeface="Open Sans Medium"/>
                <a:ea typeface="Open Sans Medium"/>
                <a:cs typeface="Open Sans Medium"/>
                <a:sym typeface="Open Sans Medium"/>
              </a:endParaRPr>
            </a:p>
          </p:txBody>
        </p:sp>
        <p:sp>
          <p:nvSpPr>
            <p:cNvPr id="305" name="Google Shape;305;p41"/>
            <p:cNvSpPr txBox="1"/>
            <p:nvPr/>
          </p:nvSpPr>
          <p:spPr>
            <a:xfrm>
              <a:off x="5788713" y="5993280"/>
              <a:ext cx="3276000" cy="1127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6100" u="none" cap="none" strike="noStrike">
                  <a:solidFill>
                    <a:srgbClr val="FFFFFF"/>
                  </a:solidFill>
                  <a:latin typeface="Red Hat Display"/>
                  <a:ea typeface="Red Hat Display"/>
                  <a:cs typeface="Red Hat Display"/>
                  <a:sym typeface="Red Hat Display"/>
                </a:rPr>
                <a:t>420M</a:t>
              </a:r>
              <a:endParaRPr b="1" i="0" sz="6100" u="none" cap="none" strike="noStrike">
                <a:solidFill>
                  <a:srgbClr val="FFFFFF"/>
                </a:solidFill>
                <a:latin typeface="Red Hat Display"/>
                <a:ea typeface="Red Hat Display"/>
                <a:cs typeface="Red Hat Display"/>
                <a:sym typeface="Red Hat Display"/>
              </a:endParaRPr>
            </a:p>
          </p:txBody>
        </p:sp>
        <p:sp>
          <p:nvSpPr>
            <p:cNvPr id="306" name="Google Shape;306;p41"/>
            <p:cNvSpPr/>
            <p:nvPr/>
          </p:nvSpPr>
          <p:spPr>
            <a:xfrm>
              <a:off x="5788715" y="5672864"/>
              <a:ext cx="3276000" cy="2187000"/>
            </a:xfrm>
            <a:prstGeom prst="roundRect">
              <a:avLst>
                <a:gd fmla="val 0"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307" name="Google Shape;307;p41"/>
            <p:cNvSpPr txBox="1"/>
            <p:nvPr/>
          </p:nvSpPr>
          <p:spPr>
            <a:xfrm>
              <a:off x="5788684" y="6882145"/>
              <a:ext cx="3276000" cy="808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GitHub PRs</a:t>
              </a:r>
              <a:endParaRPr i="0" sz="3700" u="none" cap="none" strike="noStrike">
                <a:solidFill>
                  <a:srgbClr val="FFFFFF"/>
                </a:solidFill>
                <a:latin typeface="Open Sans Medium"/>
                <a:ea typeface="Open Sans Medium"/>
                <a:cs typeface="Open Sans Medium"/>
                <a:sym typeface="Open Sans Medium"/>
              </a:endParaRPr>
            </a:p>
          </p:txBody>
        </p:sp>
        <p:sp>
          <p:nvSpPr>
            <p:cNvPr id="308" name="Google Shape;308;p41"/>
            <p:cNvSpPr txBox="1"/>
            <p:nvPr/>
          </p:nvSpPr>
          <p:spPr>
            <a:xfrm>
              <a:off x="5788713" y="5806676"/>
              <a:ext cx="3276000" cy="1020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300">
                  <a:solidFill>
                    <a:srgbClr val="FFFFFF"/>
                  </a:solidFill>
                  <a:latin typeface="Open Sans"/>
                  <a:ea typeface="Open Sans"/>
                  <a:cs typeface="Open Sans"/>
                  <a:sym typeface="Open Sans"/>
                </a:rPr>
                <a:t>356</a:t>
              </a:r>
              <a:r>
                <a:rPr b="1" lang="en" sz="5300">
                  <a:solidFill>
                    <a:srgbClr val="FFFFFF"/>
                  </a:solidFill>
                  <a:latin typeface="Open Sans"/>
                  <a:ea typeface="Open Sans"/>
                  <a:cs typeface="Open Sans"/>
                  <a:sym typeface="Open Sans"/>
                </a:rPr>
                <a:t>,000+</a:t>
              </a:r>
              <a:endParaRPr b="1" i="0" sz="5300" u="none" cap="none" strike="noStrike">
                <a:solidFill>
                  <a:srgbClr val="FFFFFF"/>
                </a:solidFill>
                <a:latin typeface="Open Sans"/>
                <a:ea typeface="Open Sans"/>
                <a:cs typeface="Open Sans"/>
                <a:sym typeface="Open Sans"/>
              </a:endParaRPr>
            </a:p>
          </p:txBody>
        </p:sp>
        <p:sp>
          <p:nvSpPr>
            <p:cNvPr id="309" name="Google Shape;309;p41"/>
            <p:cNvSpPr/>
            <p:nvPr/>
          </p:nvSpPr>
          <p:spPr>
            <a:xfrm>
              <a:off x="2353751" y="5672887"/>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6100" u="none" cap="none" strike="noStrike">
                <a:solidFill>
                  <a:srgbClr val="FFFFFF"/>
                </a:solidFill>
                <a:latin typeface="Red Hat Display"/>
                <a:ea typeface="Red Hat Display"/>
                <a:cs typeface="Red Hat Display"/>
                <a:sym typeface="Red Hat Display"/>
              </a:endParaRPr>
            </a:p>
          </p:txBody>
        </p:sp>
        <p:sp>
          <p:nvSpPr>
            <p:cNvPr id="310" name="Google Shape;310;p41"/>
            <p:cNvSpPr txBox="1"/>
            <p:nvPr/>
          </p:nvSpPr>
          <p:spPr>
            <a:xfrm>
              <a:off x="2353966" y="6866175"/>
              <a:ext cx="3276000" cy="8088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700">
                  <a:solidFill>
                    <a:srgbClr val="FFFFFF"/>
                  </a:solidFill>
                  <a:latin typeface="Open Sans Medium"/>
                  <a:ea typeface="Open Sans Medium"/>
                  <a:cs typeface="Open Sans Medium"/>
                  <a:sym typeface="Open Sans Medium"/>
                </a:rPr>
                <a:t>LoC</a:t>
              </a:r>
              <a:endParaRPr baseline="30000" i="0" sz="3700" u="none" cap="none" strike="noStrike">
                <a:solidFill>
                  <a:srgbClr val="FFFFFF"/>
                </a:solidFill>
                <a:latin typeface="Open Sans Medium"/>
                <a:ea typeface="Open Sans Medium"/>
                <a:cs typeface="Open Sans Medium"/>
                <a:sym typeface="Open Sans Medium"/>
              </a:endParaRPr>
            </a:p>
          </p:txBody>
        </p:sp>
        <p:sp>
          <p:nvSpPr>
            <p:cNvPr id="311" name="Google Shape;311;p41"/>
            <p:cNvSpPr txBox="1"/>
            <p:nvPr/>
          </p:nvSpPr>
          <p:spPr>
            <a:xfrm>
              <a:off x="2353747" y="5806748"/>
              <a:ext cx="3276000" cy="1020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5300">
                  <a:solidFill>
                    <a:srgbClr val="FFFFFF"/>
                  </a:solidFill>
                  <a:latin typeface="Open Sans"/>
                  <a:ea typeface="Open Sans"/>
                  <a:cs typeface="Open Sans"/>
                  <a:sym typeface="Open Sans"/>
                </a:rPr>
                <a:t>236 M</a:t>
              </a:r>
              <a:endParaRPr b="1" i="0" sz="5300" u="none" cap="none" strike="noStrike">
                <a:solidFill>
                  <a:srgbClr val="FFFFFF"/>
                </a:solidFill>
                <a:latin typeface="Open Sans"/>
                <a:ea typeface="Open Sans"/>
                <a:cs typeface="Open Sans"/>
                <a:sym typeface="Open San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2"/>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266"/>
              <a:t>Code Stats</a:t>
            </a:r>
            <a:endParaRPr sz="6266"/>
          </a:p>
          <a:p>
            <a:pPr indent="0" lvl="0" marL="0" rtl="0" algn="l">
              <a:spcBef>
                <a:spcPts val="0"/>
              </a:spcBef>
              <a:spcAft>
                <a:spcPts val="0"/>
              </a:spcAft>
              <a:buNone/>
            </a:pPr>
            <a:r>
              <a:rPr lang="en" sz="2094">
                <a:latin typeface="Bitter"/>
                <a:ea typeface="Bitter"/>
                <a:cs typeface="Bitter"/>
                <a:sym typeface="Bitter"/>
              </a:rPr>
              <a:t>May 19, 2023, Source: </a:t>
            </a:r>
            <a:r>
              <a:rPr lang="en" sz="2094" u="sng">
                <a:solidFill>
                  <a:schemeClr val="accent1"/>
                </a:solidFill>
                <a:latin typeface="Bitter"/>
                <a:ea typeface="Bitter"/>
                <a:cs typeface="Bitter"/>
                <a:sym typeface="Bitter"/>
                <a:hlinkClick r:id="rId3">
                  <a:extLst>
                    <a:ext uri="{A12FA001-AC4F-418D-AE19-62706E023703}">
                      <ahyp:hlinkClr val="tx"/>
                    </a:ext>
                  </a:extLst>
                </a:hlinkClick>
              </a:rPr>
              <a:t>LFX Insights</a:t>
            </a:r>
            <a:endParaRPr/>
          </a:p>
        </p:txBody>
      </p:sp>
      <p:sp>
        <p:nvSpPr>
          <p:cNvPr id="317" name="Google Shape;317;p42"/>
          <p:cNvSpPr txBox="1"/>
          <p:nvPr>
            <p:ph idx="1" type="body"/>
          </p:nvPr>
        </p:nvSpPr>
        <p:spPr>
          <a:xfrm>
            <a:off x="797775" y="3476275"/>
            <a:ext cx="7726500" cy="3334500"/>
          </a:xfrm>
          <a:prstGeom prst="rect">
            <a:avLst/>
          </a:prstGeom>
          <a:solidFill>
            <a:srgbClr val="0088FF"/>
          </a:solidFill>
        </p:spPr>
        <p:txBody>
          <a:bodyPr anchorCtr="0" anchor="ctr" bIns="91425" lIns="457200" spcFirstLastPara="1" rIns="457200" wrap="square" tIns="91425">
            <a:noAutofit/>
          </a:bodyPr>
          <a:lstStyle/>
          <a:p>
            <a:pPr indent="0" lvl="0" marL="0" rtl="0" algn="l">
              <a:spcBef>
                <a:spcPts val="0"/>
              </a:spcBef>
              <a:spcAft>
                <a:spcPts val="0"/>
              </a:spcAft>
              <a:buNone/>
            </a:pPr>
            <a:r>
              <a:rPr lang="en" sz="3600">
                <a:solidFill>
                  <a:srgbClr val="FFFFFF"/>
                </a:solidFill>
              </a:rPr>
              <a:t>Across </a:t>
            </a:r>
            <a:r>
              <a:rPr b="1" lang="en" sz="3600">
                <a:solidFill>
                  <a:srgbClr val="FFFFFF"/>
                </a:solidFill>
              </a:rPr>
              <a:t>297 total repositories</a:t>
            </a:r>
            <a:r>
              <a:rPr lang="en" sz="3600">
                <a:solidFill>
                  <a:srgbClr val="FFFFFF"/>
                </a:solidFill>
              </a:rPr>
              <a:t>, an average of 35.64K LOC were added per </a:t>
            </a:r>
            <a:r>
              <a:rPr lang="en" sz="3600">
                <a:solidFill>
                  <a:srgbClr val="FFFFFF"/>
                </a:solidFill>
              </a:rPr>
              <a:t>repository</a:t>
            </a:r>
            <a:r>
              <a:rPr lang="en" sz="3600">
                <a:solidFill>
                  <a:srgbClr val="FFFFFF"/>
                </a:solidFill>
              </a:rPr>
              <a:t> on a weekly basis.</a:t>
            </a:r>
            <a:endParaRPr sz="3600">
              <a:solidFill>
                <a:srgbClr val="FFFFFF"/>
              </a:solidFill>
            </a:endParaRPr>
          </a:p>
        </p:txBody>
      </p:sp>
      <p:sp>
        <p:nvSpPr>
          <p:cNvPr id="318" name="Google Shape;318;p42"/>
          <p:cNvSpPr txBox="1"/>
          <p:nvPr>
            <p:ph idx="2" type="body"/>
          </p:nvPr>
        </p:nvSpPr>
        <p:spPr>
          <a:xfrm>
            <a:off x="9593175" y="4135350"/>
            <a:ext cx="7726500" cy="2016300"/>
          </a:xfrm>
          <a:prstGeom prst="rect">
            <a:avLst/>
          </a:prstGeom>
          <a:solidFill>
            <a:schemeClr val="accent2"/>
          </a:solidFill>
        </p:spPr>
        <p:txBody>
          <a:bodyPr anchorCtr="0" anchor="ctr" bIns="0" lIns="457200" spcFirstLastPara="1" rIns="457200" wrap="square" tIns="91425">
            <a:normAutofit/>
          </a:bodyPr>
          <a:lstStyle/>
          <a:p>
            <a:pPr indent="0" lvl="0" marL="0" rtl="0" algn="l">
              <a:spcBef>
                <a:spcPts val="0"/>
              </a:spcBef>
              <a:spcAft>
                <a:spcPts val="0"/>
              </a:spcAft>
              <a:buNone/>
            </a:pPr>
            <a:r>
              <a:rPr lang="en" sz="3600">
                <a:solidFill>
                  <a:srgbClr val="FFFFFF"/>
                </a:solidFill>
              </a:rPr>
              <a:t>An average of </a:t>
            </a:r>
            <a:r>
              <a:rPr b="1" lang="en" sz="3600">
                <a:solidFill>
                  <a:srgbClr val="FFFFFF"/>
                </a:solidFill>
              </a:rPr>
              <a:t>275.20M LOC </a:t>
            </a:r>
            <a:r>
              <a:rPr lang="en" sz="3600">
                <a:solidFill>
                  <a:srgbClr val="FFFFFF"/>
                </a:solidFill>
              </a:rPr>
              <a:t>were added in the last 5 years.</a:t>
            </a:r>
            <a:endParaRPr sz="3600">
              <a:solidFill>
                <a:srgbClr val="FFFFFF"/>
              </a:solidFill>
            </a:endParaRPr>
          </a:p>
        </p:txBody>
      </p:sp>
      <p:sp>
        <p:nvSpPr>
          <p:cNvPr id="319" name="Google Shape;319;p4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cxnSp>
        <p:nvCxnSpPr>
          <p:cNvPr id="320" name="Google Shape;320;p42"/>
          <p:cNvCxnSpPr/>
          <p:nvPr/>
        </p:nvCxnSpPr>
        <p:spPr>
          <a:xfrm>
            <a:off x="8703650" y="5143500"/>
            <a:ext cx="789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Growth of projects				</a:t>
            </a:r>
            <a:endParaRPr/>
          </a:p>
        </p:txBody>
      </p:sp>
      <p:sp>
        <p:nvSpPr>
          <p:cNvPr id="326" name="Google Shape;326;p4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27" name="Google Shape;327;p43"/>
          <p:cNvPicPr preferRelativeResize="0"/>
          <p:nvPr/>
        </p:nvPicPr>
        <p:blipFill>
          <a:blip r:embed="rId3">
            <a:alphaModFix/>
          </a:blip>
          <a:stretch>
            <a:fillRect/>
          </a:stretch>
        </p:blipFill>
        <p:spPr>
          <a:xfrm>
            <a:off x="914400" y="2305675"/>
            <a:ext cx="6494954" cy="6410102"/>
          </a:xfrm>
          <a:prstGeom prst="rect">
            <a:avLst/>
          </a:prstGeom>
          <a:noFill/>
          <a:ln cap="flat" cmpd="sng" w="9525">
            <a:solidFill>
              <a:schemeClr val="dk2"/>
            </a:solidFill>
            <a:prstDash val="solid"/>
            <a:round/>
            <a:headEnd len="sm" w="sm" type="none"/>
            <a:tailEnd len="sm" w="sm" type="none"/>
          </a:ln>
        </p:spPr>
      </p:pic>
      <p:pic>
        <p:nvPicPr>
          <p:cNvPr id="328" name="Google Shape;328;p43"/>
          <p:cNvPicPr preferRelativeResize="0"/>
          <p:nvPr/>
        </p:nvPicPr>
        <p:blipFill>
          <a:blip r:embed="rId4">
            <a:alphaModFix/>
          </a:blip>
          <a:stretch>
            <a:fillRect/>
          </a:stretch>
        </p:blipFill>
        <p:spPr>
          <a:xfrm>
            <a:off x="7584729" y="3276600"/>
            <a:ext cx="10573846" cy="396238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sp>
        <p:nvSpPr>
          <p:cNvPr id="333" name="Google Shape;333;p4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Velocity</a:t>
            </a:r>
            <a:endParaRPr/>
          </a:p>
        </p:txBody>
      </p:sp>
      <p:sp>
        <p:nvSpPr>
          <p:cNvPr id="334" name="Google Shape;334;p4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35" name="Google Shape;335;p44"/>
          <p:cNvPicPr preferRelativeResize="0"/>
          <p:nvPr/>
        </p:nvPicPr>
        <p:blipFill>
          <a:blip r:embed="rId3">
            <a:alphaModFix/>
          </a:blip>
          <a:stretch>
            <a:fillRect/>
          </a:stretch>
        </p:blipFill>
        <p:spPr>
          <a:xfrm>
            <a:off x="152400" y="2187850"/>
            <a:ext cx="9344025" cy="5524500"/>
          </a:xfrm>
          <a:prstGeom prst="rect">
            <a:avLst/>
          </a:prstGeom>
          <a:noFill/>
          <a:ln>
            <a:noFill/>
          </a:ln>
        </p:spPr>
      </p:pic>
      <p:pic>
        <p:nvPicPr>
          <p:cNvPr id="336" name="Google Shape;336;p44"/>
          <p:cNvPicPr preferRelativeResize="0"/>
          <p:nvPr/>
        </p:nvPicPr>
        <p:blipFill>
          <a:blip r:embed="rId4">
            <a:alphaModFix/>
          </a:blip>
          <a:stretch>
            <a:fillRect/>
          </a:stretch>
        </p:blipFill>
        <p:spPr>
          <a:xfrm>
            <a:off x="3406225" y="1883500"/>
            <a:ext cx="11498475" cy="7519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45"/>
          <p:cNvSpPr txBox="1"/>
          <p:nvPr>
            <p:ph type="title"/>
          </p:nvPr>
        </p:nvSpPr>
        <p:spPr>
          <a:xfrm>
            <a:off x="914400" y="890050"/>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Total Number of Contributor </a:t>
            </a:r>
            <a:endParaRPr/>
          </a:p>
        </p:txBody>
      </p:sp>
      <p:sp>
        <p:nvSpPr>
          <p:cNvPr id="342" name="Google Shape;342;p45"/>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43" name="Google Shape;343;p45"/>
          <p:cNvPicPr preferRelativeResize="0"/>
          <p:nvPr/>
        </p:nvPicPr>
        <p:blipFill rotWithShape="1">
          <a:blip r:embed="rId3">
            <a:alphaModFix/>
          </a:blip>
          <a:srcRect b="11995" l="0" r="0" t="0"/>
          <a:stretch/>
        </p:blipFill>
        <p:spPr>
          <a:xfrm>
            <a:off x="914400" y="2400300"/>
            <a:ext cx="16459203" cy="6676475"/>
          </a:xfrm>
          <a:prstGeom prst="rect">
            <a:avLst/>
          </a:prstGeom>
          <a:noFill/>
          <a:ln cap="flat" cmpd="sng" w="9525">
            <a:solidFill>
              <a:srgbClr val="E9EBEE"/>
            </a:solidFill>
            <a:prstDash val="solid"/>
            <a:round/>
            <a:headEnd len="sm" w="sm" type="none"/>
            <a:tailEnd len="sm" w="sm" type="none"/>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pic>
        <p:nvPicPr>
          <p:cNvPr id="348" name="Google Shape;348;p46"/>
          <p:cNvPicPr preferRelativeResize="0"/>
          <p:nvPr/>
        </p:nvPicPr>
        <p:blipFill>
          <a:blip r:embed="rId3">
            <a:alphaModFix amt="6000"/>
          </a:blip>
          <a:stretch>
            <a:fillRect/>
          </a:stretch>
        </p:blipFill>
        <p:spPr>
          <a:xfrm>
            <a:off x="3416750" y="-770275"/>
            <a:ext cx="11522751" cy="11522751"/>
          </a:xfrm>
          <a:prstGeom prst="rect">
            <a:avLst/>
          </a:prstGeom>
          <a:noFill/>
          <a:ln>
            <a:noFill/>
          </a:ln>
        </p:spPr>
      </p:pic>
      <p:sp>
        <p:nvSpPr>
          <p:cNvPr id="349" name="Google Shape;349;p46"/>
          <p:cNvSpPr txBox="1"/>
          <p:nvPr>
            <p:ph type="title"/>
          </p:nvPr>
        </p:nvSpPr>
        <p:spPr>
          <a:xfrm>
            <a:off x="914400" y="647225"/>
            <a:ext cx="16459200" cy="6634200"/>
          </a:xfrm>
          <a:prstGeom prst="rect">
            <a:avLst/>
          </a:prstGeom>
        </p:spPr>
        <p:txBody>
          <a:bodyPr anchorCtr="0" anchor="ctr" bIns="68550" lIns="137150" spcFirstLastPara="1" rIns="137150" wrap="square" tIns="68550">
            <a:noAutofit/>
          </a:bodyPr>
          <a:lstStyle/>
          <a:p>
            <a:pPr indent="0" lvl="0" marL="0" rtl="0" algn="ctr">
              <a:lnSpc>
                <a:spcPct val="115000"/>
              </a:lnSpc>
              <a:spcBef>
                <a:spcPts val="0"/>
              </a:spcBef>
              <a:spcAft>
                <a:spcPts val="0"/>
              </a:spcAft>
              <a:buSzPts val="990"/>
              <a:buNone/>
            </a:pPr>
            <a:r>
              <a:rPr lang="en" sz="5640">
                <a:solidFill>
                  <a:schemeClr val="accent1"/>
                </a:solidFill>
              </a:rPr>
              <a:t>Our programs are enabling our projects to increase the contributions from existing developers and welcome new developers into projects at an unprecedented rate.</a:t>
            </a:r>
            <a:endParaRPr sz="5640">
              <a:solidFill>
                <a:schemeClr val="accent1"/>
              </a:solidFill>
            </a:endParaRPr>
          </a:p>
        </p:txBody>
      </p:sp>
      <p:sp>
        <p:nvSpPr>
          <p:cNvPr id="350" name="Google Shape;350;p46"/>
          <p:cNvSpPr txBox="1"/>
          <p:nvPr>
            <p:ph idx="12" type="sldNum"/>
          </p:nvPr>
        </p:nvSpPr>
        <p:spPr>
          <a:xfrm>
            <a:off x="17736509" y="10327695"/>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1"/>
                </a:solidFill>
              </a:rPr>
              <a:t>‹#›</a:t>
            </a:fld>
            <a:endParaRPr>
              <a:solidFill>
                <a:schemeClr val="accent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4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 Growth</a:t>
            </a:r>
            <a:endParaRPr/>
          </a:p>
        </p:txBody>
      </p:sp>
      <p:sp>
        <p:nvSpPr>
          <p:cNvPr id="356" name="Google Shape;356;p4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57" name="Google Shape;357;p47"/>
          <p:cNvPicPr preferRelativeResize="0"/>
          <p:nvPr/>
        </p:nvPicPr>
        <p:blipFill rotWithShape="1">
          <a:blip r:embed="rId3">
            <a:alphaModFix/>
          </a:blip>
          <a:srcRect b="11126" l="0" r="0" t="21809"/>
          <a:stretch/>
        </p:blipFill>
        <p:spPr>
          <a:xfrm>
            <a:off x="283680" y="2154426"/>
            <a:ext cx="17720632" cy="62067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1" name="Shape 361"/>
        <p:cNvGrpSpPr/>
        <p:nvPr/>
      </p:nvGrpSpPr>
      <p:grpSpPr>
        <a:xfrm>
          <a:off x="0" y="0"/>
          <a:ext cx="0" cy="0"/>
          <a:chOff x="0" y="0"/>
          <a:chExt cx="0" cy="0"/>
        </a:xfrm>
      </p:grpSpPr>
      <p:sp>
        <p:nvSpPr>
          <p:cNvPr id="362" name="Google Shape;362;p48"/>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Organization Engagement</a:t>
            </a:r>
            <a:endParaRPr/>
          </a:p>
        </p:txBody>
      </p:sp>
      <p:sp>
        <p:nvSpPr>
          <p:cNvPr id="363" name="Google Shape;363;p48"/>
          <p:cNvSpPr txBox="1"/>
          <p:nvPr>
            <p:ph idx="12" type="sldNum"/>
          </p:nvPr>
        </p:nvSpPr>
        <p:spPr>
          <a:xfrm>
            <a:off x="25417373" y="13989650"/>
            <a:ext cx="1646100" cy="1180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64" name="Google Shape;364;p48"/>
          <p:cNvPicPr preferRelativeResize="0"/>
          <p:nvPr/>
        </p:nvPicPr>
        <p:blipFill rotWithShape="1">
          <a:blip r:embed="rId3">
            <a:alphaModFix/>
          </a:blip>
          <a:srcRect b="21328" l="13188" r="39995" t="26954"/>
          <a:stretch/>
        </p:blipFill>
        <p:spPr>
          <a:xfrm>
            <a:off x="1509188" y="2803181"/>
            <a:ext cx="7026862" cy="4680638"/>
          </a:xfrm>
          <a:prstGeom prst="rect">
            <a:avLst/>
          </a:prstGeom>
          <a:noFill/>
          <a:ln cap="flat" cmpd="sng" w="9525">
            <a:solidFill>
              <a:schemeClr val="dk1"/>
            </a:solidFill>
            <a:prstDash val="solid"/>
            <a:round/>
            <a:headEnd len="sm" w="sm" type="none"/>
            <a:tailEnd len="sm" w="sm" type="none"/>
          </a:ln>
        </p:spPr>
      </p:pic>
      <p:sp>
        <p:nvSpPr>
          <p:cNvPr id="365" name="Google Shape;365;p48"/>
          <p:cNvSpPr txBox="1"/>
          <p:nvPr>
            <p:ph idx="4294967295" type="body"/>
          </p:nvPr>
        </p:nvSpPr>
        <p:spPr>
          <a:xfrm>
            <a:off x="1413844" y="7743638"/>
            <a:ext cx="72177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lang="en" sz="3300"/>
              <a:t>A total of </a:t>
            </a:r>
            <a:r>
              <a:rPr b="1" lang="en" sz="3300"/>
              <a:t>658 organizations </a:t>
            </a:r>
            <a:r>
              <a:rPr lang="en" sz="3300"/>
              <a:t>participated in the code commits during the past 5 years.</a:t>
            </a:r>
            <a:endParaRPr sz="3600"/>
          </a:p>
        </p:txBody>
      </p:sp>
      <p:pic>
        <p:nvPicPr>
          <p:cNvPr id="366" name="Google Shape;366;p48"/>
          <p:cNvPicPr preferRelativeResize="0"/>
          <p:nvPr/>
        </p:nvPicPr>
        <p:blipFill rotWithShape="1">
          <a:blip r:embed="rId4">
            <a:alphaModFix/>
          </a:blip>
          <a:srcRect b="15252" l="6476" r="7406" t="28238"/>
          <a:stretch/>
        </p:blipFill>
        <p:spPr>
          <a:xfrm>
            <a:off x="10341075" y="2803200"/>
            <a:ext cx="4798787" cy="4680638"/>
          </a:xfrm>
          <a:prstGeom prst="rect">
            <a:avLst/>
          </a:prstGeom>
          <a:noFill/>
          <a:ln cap="flat" cmpd="sng" w="9525">
            <a:solidFill>
              <a:schemeClr val="dk1"/>
            </a:solidFill>
            <a:prstDash val="solid"/>
            <a:round/>
            <a:headEnd len="sm" w="sm" type="none"/>
            <a:tailEnd len="sm" w="sm" type="none"/>
          </a:ln>
        </p:spPr>
      </p:pic>
      <p:sp>
        <p:nvSpPr>
          <p:cNvPr id="367" name="Google Shape;367;p48"/>
          <p:cNvSpPr txBox="1"/>
          <p:nvPr>
            <p:ph idx="4294967295" type="body"/>
          </p:nvPr>
        </p:nvSpPr>
        <p:spPr>
          <a:xfrm>
            <a:off x="10341075" y="7743638"/>
            <a:ext cx="47988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b="1" lang="en" sz="3300"/>
              <a:t>434 organizations </a:t>
            </a:r>
            <a:r>
              <a:rPr lang="en" sz="3300"/>
              <a:t>participated in the code commits in 2023</a:t>
            </a:r>
            <a:endParaRPr sz="36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2"/>
          <p:cNvSpPr txBox="1"/>
          <p:nvPr>
            <p:ph type="title"/>
          </p:nvPr>
        </p:nvSpPr>
        <p:spPr>
          <a:xfrm>
            <a:off x="623400" y="4301700"/>
            <a:ext cx="17041200" cy="1683600"/>
          </a:xfrm>
          <a:prstGeom prst="rect">
            <a:avLst/>
          </a:prstGeom>
        </p:spPr>
        <p:txBody>
          <a:bodyPr anchorCtr="0" anchor="ctr" bIns="0" lIns="0" spcFirstLastPara="1" rIns="0" wrap="square" tIns="0">
            <a:normAutofit fontScale="90000"/>
          </a:bodyPr>
          <a:lstStyle/>
          <a:p>
            <a:pPr indent="0" lvl="0" marL="0" rtl="0" algn="ctr">
              <a:spcBef>
                <a:spcPts val="0"/>
              </a:spcBef>
              <a:spcAft>
                <a:spcPts val="0"/>
              </a:spcAft>
              <a:buClr>
                <a:schemeClr val="dk1"/>
              </a:buClr>
              <a:buSzPct val="30555"/>
              <a:buFont typeface="Arial"/>
              <a:buNone/>
            </a:pPr>
            <a:r>
              <a:rPr lang="en"/>
              <a:t>Some software is too important to be tied to a single host or controlled by a single company.</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49"/>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73" name="Google Shape;373;p49"/>
          <p:cNvPicPr preferRelativeResize="0"/>
          <p:nvPr/>
        </p:nvPicPr>
        <p:blipFill>
          <a:blip r:embed="rId3">
            <a:alphaModFix/>
          </a:blip>
          <a:stretch>
            <a:fillRect/>
          </a:stretch>
        </p:blipFill>
        <p:spPr>
          <a:xfrm>
            <a:off x="2661400" y="1836975"/>
            <a:ext cx="14201499" cy="7562100"/>
          </a:xfrm>
          <a:prstGeom prst="rect">
            <a:avLst/>
          </a:prstGeom>
          <a:noFill/>
          <a:ln cap="flat" cmpd="sng" w="19050">
            <a:solidFill>
              <a:schemeClr val="dk2"/>
            </a:solidFill>
            <a:prstDash val="solid"/>
            <a:round/>
            <a:headEnd len="sm" w="sm" type="none"/>
            <a:tailEnd len="sm" w="sm" type="none"/>
          </a:ln>
        </p:spPr>
      </p:pic>
      <p:sp>
        <p:nvSpPr>
          <p:cNvPr id="374" name="Google Shape;374;p49"/>
          <p:cNvSpPr txBox="1"/>
          <p:nvPr>
            <p:ph type="title"/>
          </p:nvPr>
        </p:nvSpPr>
        <p:spPr>
          <a:xfrm>
            <a:off x="623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5300"/>
              <a:t>15% of Key Ecosystem Projects Depend on LF AI &amp; Data</a:t>
            </a:r>
            <a:endParaRPr sz="53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5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Industry</a:t>
            </a:r>
            <a:r>
              <a:rPr lang="en"/>
              <a:t> Leaders Host Projects in LF AI &amp; Data</a:t>
            </a:r>
            <a:endParaRPr/>
          </a:p>
        </p:txBody>
      </p:sp>
      <p:sp>
        <p:nvSpPr>
          <p:cNvPr id="381" name="Google Shape;381;p5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82" name="Google Shape;382;p50"/>
          <p:cNvPicPr preferRelativeResize="0"/>
          <p:nvPr/>
        </p:nvPicPr>
        <p:blipFill>
          <a:blip r:embed="rId3">
            <a:alphaModFix/>
          </a:blip>
          <a:stretch>
            <a:fillRect/>
          </a:stretch>
        </p:blipFill>
        <p:spPr>
          <a:xfrm>
            <a:off x="11475" y="2400300"/>
            <a:ext cx="18288001" cy="699434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88" name="Google Shape;388;p51"/>
          <p:cNvPicPr preferRelativeResize="0"/>
          <p:nvPr/>
        </p:nvPicPr>
        <p:blipFill>
          <a:blip r:embed="rId3">
            <a:alphaModFix/>
          </a:blip>
          <a:stretch>
            <a:fillRect/>
          </a:stretch>
        </p:blipFill>
        <p:spPr>
          <a:xfrm>
            <a:off x="-89808" y="9725"/>
            <a:ext cx="17463407" cy="102870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2" name="Shape 392"/>
        <p:cNvGrpSpPr/>
        <p:nvPr/>
      </p:nvGrpSpPr>
      <p:grpSpPr>
        <a:xfrm>
          <a:off x="0" y="0"/>
          <a:ext cx="0" cy="0"/>
          <a:chOff x="0" y="0"/>
          <a:chExt cx="0" cy="0"/>
        </a:xfrm>
      </p:grpSpPr>
      <p:sp>
        <p:nvSpPr>
          <p:cNvPr id="393" name="Google Shape;393;p52"/>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2000"/>
              <a:buNone/>
            </a:pPr>
            <a:r>
              <a:rPr lang="en" sz="5000"/>
              <a:t>Project Velocity</a:t>
            </a:r>
            <a:endParaRPr sz="5000"/>
          </a:p>
        </p:txBody>
      </p:sp>
      <p:pic>
        <p:nvPicPr>
          <p:cNvPr id="394" name="Google Shape;394;p52"/>
          <p:cNvPicPr preferRelativeResize="0"/>
          <p:nvPr/>
        </p:nvPicPr>
        <p:blipFill>
          <a:blip r:embed="rId3">
            <a:alphaModFix/>
          </a:blip>
          <a:stretch>
            <a:fillRect/>
          </a:stretch>
        </p:blipFill>
        <p:spPr>
          <a:xfrm>
            <a:off x="5785357" y="248101"/>
            <a:ext cx="12502643" cy="10038898"/>
          </a:xfrm>
          <a:prstGeom prst="rect">
            <a:avLst/>
          </a:prstGeom>
          <a:noFill/>
          <a:ln>
            <a:noFill/>
          </a:ln>
        </p:spPr>
      </p:pic>
      <p:sp>
        <p:nvSpPr>
          <p:cNvPr id="395" name="Google Shape;395;p52"/>
          <p:cNvSpPr txBox="1"/>
          <p:nvPr/>
        </p:nvSpPr>
        <p:spPr>
          <a:xfrm>
            <a:off x="623400" y="2712450"/>
            <a:ext cx="5478000" cy="46791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4000">
                <a:solidFill>
                  <a:schemeClr val="dk1"/>
                </a:solidFill>
              </a:rPr>
              <a:t>LF AI &amp; Data supports projects in accelerating their progress, growing their developer community, and driving adoption.</a:t>
            </a:r>
            <a:endParaRPr sz="4000">
              <a:solidFill>
                <a:schemeClr val="dk1"/>
              </a:solidFill>
            </a:endParaRPr>
          </a:p>
        </p:txBody>
      </p:sp>
      <p:cxnSp>
        <p:nvCxnSpPr>
          <p:cNvPr id="396" name="Google Shape;396;p52"/>
          <p:cNvCxnSpPr/>
          <p:nvPr/>
        </p:nvCxnSpPr>
        <p:spPr>
          <a:xfrm flipH="1" rot="10800000">
            <a:off x="10464850" y="3557400"/>
            <a:ext cx="7619400" cy="5573400"/>
          </a:xfrm>
          <a:prstGeom prst="straightConnector1">
            <a:avLst/>
          </a:prstGeom>
          <a:noFill/>
          <a:ln cap="flat" cmpd="sng" w="38100">
            <a:solidFill>
              <a:srgbClr val="FF0000"/>
            </a:solidFill>
            <a:prstDash val="dash"/>
            <a:round/>
            <a:headEnd len="med" w="med" type="none"/>
            <a:tailEnd len="med" w="med" type="triangle"/>
          </a:ln>
        </p:spPr>
      </p:cxnSp>
      <p:sp>
        <p:nvSpPr>
          <p:cNvPr id="397" name="Google Shape;397;p5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
        <p:nvSpPr>
          <p:cNvPr id="402" name="Google Shape;402;p53"/>
          <p:cNvSpPr/>
          <p:nvPr/>
        </p:nvSpPr>
        <p:spPr>
          <a:xfrm>
            <a:off x="3617626" y="4722237"/>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rtl="0" algn="ctr">
              <a:spcBef>
                <a:spcPts val="0"/>
              </a:spcBef>
              <a:spcAft>
                <a:spcPts val="0"/>
              </a:spcAft>
              <a:buNone/>
            </a:pPr>
            <a:r>
              <a:rPr lang="en" sz="1800">
                <a:latin typeface="Bitter Medium"/>
                <a:ea typeface="Bitter Medium"/>
                <a:cs typeface="Bitter Medium"/>
                <a:sym typeface="Bitter Medium"/>
              </a:rPr>
              <a:t>Trust Management</a:t>
            </a:r>
            <a:endParaRPr sz="1800">
              <a:latin typeface="Bitter Medium"/>
              <a:ea typeface="Bitter Medium"/>
              <a:cs typeface="Bitter Medium"/>
              <a:sym typeface="Bitter Medium"/>
            </a:endParaRPr>
          </a:p>
        </p:txBody>
      </p:sp>
      <p:sp>
        <p:nvSpPr>
          <p:cNvPr id="403" name="Google Shape;403;p53"/>
          <p:cNvSpPr/>
          <p:nvPr/>
        </p:nvSpPr>
        <p:spPr>
          <a:xfrm>
            <a:off x="3617626" y="6960824"/>
            <a:ext cx="13329300" cy="17550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Security Management</a:t>
            </a:r>
            <a:endParaRPr sz="1800">
              <a:latin typeface="Bitter Medium"/>
              <a:ea typeface="Bitter Medium"/>
              <a:cs typeface="Bitter Medium"/>
              <a:sym typeface="Bitter Medium"/>
            </a:endParaRPr>
          </a:p>
        </p:txBody>
      </p:sp>
      <p:sp>
        <p:nvSpPr>
          <p:cNvPr id="404" name="Google Shape;404;p53"/>
          <p:cNvSpPr/>
          <p:nvPr/>
        </p:nvSpPr>
        <p:spPr>
          <a:xfrm>
            <a:off x="3617626" y="2461670"/>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Data Governance</a:t>
            </a:r>
            <a:endParaRPr sz="1800">
              <a:latin typeface="Bitter Medium"/>
              <a:ea typeface="Bitter Medium"/>
              <a:cs typeface="Bitter Medium"/>
              <a:sym typeface="Bitter Medium"/>
            </a:endParaRPr>
          </a:p>
        </p:txBody>
      </p:sp>
      <p:sp>
        <p:nvSpPr>
          <p:cNvPr id="405" name="Google Shape;405;p53"/>
          <p:cNvSpPr/>
          <p:nvPr/>
        </p:nvSpPr>
        <p:spPr>
          <a:xfrm>
            <a:off x="3823292"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cleansing</a:t>
            </a:r>
            <a:endParaRPr>
              <a:latin typeface="Open Sans SemiBold"/>
              <a:ea typeface="Open Sans SemiBold"/>
              <a:cs typeface="Open Sans SemiBold"/>
              <a:sym typeface="Open Sans SemiBold"/>
            </a:endParaRPr>
          </a:p>
        </p:txBody>
      </p:sp>
      <p:sp>
        <p:nvSpPr>
          <p:cNvPr id="406" name="Google Shape;406;p53"/>
          <p:cNvSpPr/>
          <p:nvPr/>
        </p:nvSpPr>
        <p:spPr>
          <a:xfrm>
            <a:off x="7826884" y="3147808"/>
            <a:ext cx="24093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Data analysis &amp; </a:t>
            </a:r>
            <a:r>
              <a:rPr i="0" lang="en" u="none" cap="none" strike="noStrike">
                <a:solidFill>
                  <a:srgbClr val="FFFFFF"/>
                </a:solidFill>
                <a:latin typeface="Open Sans SemiBold"/>
                <a:ea typeface="Open Sans SemiBold"/>
                <a:cs typeface="Open Sans SemiBold"/>
                <a:sym typeface="Open Sans SemiBold"/>
              </a:rPr>
              <a:t>transformation</a:t>
            </a:r>
            <a:endParaRPr>
              <a:latin typeface="Open Sans SemiBold"/>
              <a:ea typeface="Open Sans SemiBold"/>
              <a:cs typeface="Open Sans SemiBold"/>
              <a:sym typeface="Open Sans SemiBold"/>
            </a:endParaRPr>
          </a:p>
        </p:txBody>
      </p:sp>
      <p:sp>
        <p:nvSpPr>
          <p:cNvPr id="407" name="Google Shape;407;p53"/>
          <p:cNvSpPr/>
          <p:nvPr/>
        </p:nvSpPr>
        <p:spPr>
          <a:xfrm>
            <a:off x="10464209" y="3147808"/>
            <a:ext cx="1961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validation</a:t>
            </a:r>
            <a:endParaRPr>
              <a:latin typeface="Open Sans SemiBold"/>
              <a:ea typeface="Open Sans SemiBold"/>
              <a:cs typeface="Open Sans SemiBold"/>
              <a:sym typeface="Open Sans SemiBold"/>
            </a:endParaRPr>
          </a:p>
        </p:txBody>
      </p:sp>
      <p:sp>
        <p:nvSpPr>
          <p:cNvPr id="408" name="Google Shape;408;p53"/>
          <p:cNvSpPr/>
          <p:nvPr/>
        </p:nvSpPr>
        <p:spPr>
          <a:xfrm>
            <a:off x="14653446" y="3147808"/>
            <a:ext cx="20535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splitting</a:t>
            </a:r>
            <a:endParaRPr>
              <a:latin typeface="Open Sans SemiBold"/>
              <a:ea typeface="Open Sans SemiBold"/>
              <a:cs typeface="Open Sans SemiBold"/>
              <a:sym typeface="Open Sans SemiBold"/>
            </a:endParaRPr>
          </a:p>
        </p:txBody>
      </p:sp>
      <p:cxnSp>
        <p:nvCxnSpPr>
          <p:cNvPr id="409" name="Google Shape;409;p53"/>
          <p:cNvCxnSpPr>
            <a:stCxn id="410" idx="3"/>
            <a:endCxn id="406" idx="1"/>
          </p:cNvCxnSpPr>
          <p:nvPr/>
        </p:nvCxnSpPr>
        <p:spPr>
          <a:xfrm>
            <a:off x="7598988"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11" name="Google Shape;411;p53"/>
          <p:cNvCxnSpPr>
            <a:stCxn id="406" idx="3"/>
            <a:endCxn id="407" idx="1"/>
          </p:cNvCxnSpPr>
          <p:nvPr/>
        </p:nvCxnSpPr>
        <p:spPr>
          <a:xfrm>
            <a:off x="10236184"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12" name="Google Shape;412;p53"/>
          <p:cNvCxnSpPr>
            <a:stCxn id="413" idx="3"/>
            <a:endCxn id="408" idx="1"/>
          </p:cNvCxnSpPr>
          <p:nvPr/>
        </p:nvCxnSpPr>
        <p:spPr>
          <a:xfrm>
            <a:off x="14425852" y="3561808"/>
            <a:ext cx="227700" cy="0"/>
          </a:xfrm>
          <a:prstGeom prst="straightConnector1">
            <a:avLst/>
          </a:prstGeom>
          <a:noFill/>
          <a:ln cap="flat" cmpd="sng" w="9525">
            <a:solidFill>
              <a:srgbClr val="302E45"/>
            </a:solidFill>
            <a:prstDash val="solid"/>
            <a:miter lim="800000"/>
            <a:headEnd len="sm" w="sm" type="none"/>
            <a:tailEnd len="med" w="med" type="triangle"/>
          </a:ln>
        </p:spPr>
      </p:cxnSp>
      <p:sp>
        <p:nvSpPr>
          <p:cNvPr id="414" name="Google Shape;414;p53"/>
          <p:cNvSpPr/>
          <p:nvPr/>
        </p:nvSpPr>
        <p:spPr>
          <a:xfrm>
            <a:off x="953863" y="2551487"/>
            <a:ext cx="1815300" cy="156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Data</a:t>
            </a:r>
            <a:r>
              <a:rPr lang="en" sz="1800">
                <a:solidFill>
                  <a:srgbClr val="302E45"/>
                </a:solidFill>
                <a:latin typeface="Bitter SemiBold"/>
                <a:ea typeface="Bitter SemiBold"/>
                <a:cs typeface="Bitter SemiBold"/>
                <a:sym typeface="Bitter SemiBold"/>
              </a:rPr>
              <a:t> </a:t>
            </a:r>
            <a:r>
              <a:rPr i="0" lang="en" sz="1800" u="none" cap="none" strike="noStrike">
                <a:solidFill>
                  <a:srgbClr val="302E45"/>
                </a:solidFill>
                <a:latin typeface="Bitter SemiBold"/>
                <a:ea typeface="Bitter SemiBold"/>
                <a:cs typeface="Bitter SemiBold"/>
                <a:sym typeface="Bitter SemiBold"/>
              </a:rPr>
              <a:t>prep</a:t>
            </a:r>
            <a:endParaRPr sz="1800">
              <a:latin typeface="Bitter SemiBold"/>
              <a:ea typeface="Bitter SemiBold"/>
              <a:cs typeface="Bitter SemiBold"/>
              <a:sym typeface="Bitter SemiBold"/>
            </a:endParaRPr>
          </a:p>
        </p:txBody>
      </p:sp>
      <p:sp>
        <p:nvSpPr>
          <p:cNvPr id="415" name="Google Shape;415;p53"/>
          <p:cNvSpPr/>
          <p:nvPr/>
        </p:nvSpPr>
        <p:spPr>
          <a:xfrm>
            <a:off x="3823292" y="5294130"/>
            <a:ext cx="20844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Building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an open source</a:t>
            </a:r>
            <a:r>
              <a:rPr i="0" lang="en" u="none" cap="none" strike="noStrike">
                <a:solidFill>
                  <a:srgbClr val="FFFFFF"/>
                </a:solidFill>
                <a:latin typeface="Open Sans SemiBold"/>
                <a:ea typeface="Open Sans SemiBold"/>
                <a:cs typeface="Open Sans SemiBold"/>
                <a:sym typeface="Open Sans SemiBold"/>
              </a:rPr>
              <a:t> model</a:t>
            </a:r>
            <a:endParaRPr>
              <a:latin typeface="Open Sans SemiBold"/>
              <a:ea typeface="Open Sans SemiBold"/>
              <a:cs typeface="Open Sans SemiBold"/>
              <a:sym typeface="Open Sans SemiBold"/>
            </a:endParaRPr>
          </a:p>
        </p:txBody>
      </p:sp>
      <p:sp>
        <p:nvSpPr>
          <p:cNvPr id="416" name="Google Shape;416;p53"/>
          <p:cNvSpPr/>
          <p:nvPr/>
        </p:nvSpPr>
        <p:spPr>
          <a:xfrm>
            <a:off x="9017004" y="5294130"/>
            <a:ext cx="1986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Model validation</a:t>
            </a:r>
            <a:endParaRPr>
              <a:latin typeface="Open Sans SemiBold"/>
              <a:ea typeface="Open Sans SemiBold"/>
              <a:cs typeface="Open Sans SemiBold"/>
              <a:sym typeface="Open Sans SemiBold"/>
            </a:endParaRPr>
          </a:p>
        </p:txBody>
      </p:sp>
      <p:sp>
        <p:nvSpPr>
          <p:cNvPr id="417" name="Google Shape;417;p53"/>
          <p:cNvSpPr/>
          <p:nvPr/>
        </p:nvSpPr>
        <p:spPr>
          <a:xfrm>
            <a:off x="11592559" y="5294130"/>
            <a:ext cx="2055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at scale</a:t>
            </a:r>
            <a:endParaRPr>
              <a:latin typeface="Open Sans SemiBold"/>
              <a:ea typeface="Open Sans SemiBold"/>
              <a:cs typeface="Open Sans SemiBold"/>
              <a:sym typeface="Open Sans SemiBold"/>
            </a:endParaRPr>
          </a:p>
        </p:txBody>
      </p:sp>
      <p:cxnSp>
        <p:nvCxnSpPr>
          <p:cNvPr id="418" name="Google Shape;418;p53"/>
          <p:cNvCxnSpPr>
            <a:stCxn id="416" idx="3"/>
            <a:endCxn id="417" idx="1"/>
          </p:cNvCxnSpPr>
          <p:nvPr/>
        </p:nvCxnSpPr>
        <p:spPr>
          <a:xfrm>
            <a:off x="11003004" y="5708130"/>
            <a:ext cx="5895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19" name="Google Shape;419;p53"/>
          <p:cNvCxnSpPr>
            <a:stCxn id="415" idx="3"/>
            <a:endCxn id="420" idx="1"/>
          </p:cNvCxnSpPr>
          <p:nvPr/>
        </p:nvCxnSpPr>
        <p:spPr>
          <a:xfrm>
            <a:off x="5907692" y="5708130"/>
            <a:ext cx="492900" cy="0"/>
          </a:xfrm>
          <a:prstGeom prst="straightConnector1">
            <a:avLst/>
          </a:prstGeom>
          <a:noFill/>
          <a:ln cap="flat" cmpd="sng" w="9525">
            <a:solidFill>
              <a:srgbClr val="302E45"/>
            </a:solidFill>
            <a:prstDash val="solid"/>
            <a:miter lim="800000"/>
            <a:headEnd len="sm" w="sm" type="none"/>
            <a:tailEnd len="med" w="med" type="triangle"/>
          </a:ln>
        </p:spPr>
      </p:cxnSp>
      <p:sp>
        <p:nvSpPr>
          <p:cNvPr id="421" name="Google Shape;421;p53"/>
          <p:cNvSpPr/>
          <p:nvPr/>
        </p:nvSpPr>
        <p:spPr>
          <a:xfrm>
            <a:off x="439714" y="4722236"/>
            <a:ext cx="2329500" cy="165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Model creation</a:t>
            </a:r>
            <a:endParaRPr sz="1800">
              <a:latin typeface="Bitter SemiBold"/>
              <a:ea typeface="Bitter SemiBold"/>
              <a:cs typeface="Bitter SemiBold"/>
              <a:sym typeface="Bitter SemiBold"/>
            </a:endParaRPr>
          </a:p>
        </p:txBody>
      </p:sp>
      <p:grpSp>
        <p:nvGrpSpPr>
          <p:cNvPr id="422" name="Google Shape;422;p53"/>
          <p:cNvGrpSpPr/>
          <p:nvPr/>
        </p:nvGrpSpPr>
        <p:grpSpPr>
          <a:xfrm>
            <a:off x="3860599" y="7555966"/>
            <a:ext cx="12358593" cy="979660"/>
            <a:chOff x="2330209" y="2828667"/>
            <a:chExt cx="8538478" cy="875400"/>
          </a:xfrm>
        </p:grpSpPr>
        <p:sp>
          <p:nvSpPr>
            <p:cNvPr id="423" name="Google Shape;423;p53"/>
            <p:cNvSpPr/>
            <p:nvPr/>
          </p:nvSpPr>
          <p:spPr>
            <a:xfrm>
              <a:off x="2330209" y="2900620"/>
              <a:ext cx="13542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Deploying</a:t>
              </a:r>
              <a:endParaRPr>
                <a:latin typeface="Open Sans SemiBold"/>
                <a:ea typeface="Open Sans SemiBold"/>
                <a:cs typeface="Open Sans SemiBold"/>
                <a:sym typeface="Open Sans SemiBold"/>
              </a:endParaRPr>
            </a:p>
          </p:txBody>
        </p:sp>
        <p:sp>
          <p:nvSpPr>
            <p:cNvPr id="424" name="Google Shape;424;p53"/>
            <p:cNvSpPr/>
            <p:nvPr/>
          </p:nvSpPr>
          <p:spPr>
            <a:xfrm>
              <a:off x="4520518" y="2900620"/>
              <a:ext cx="13368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Serving</a:t>
              </a:r>
              <a:endParaRPr>
                <a:latin typeface="Open Sans SemiBold"/>
                <a:ea typeface="Open Sans SemiBold"/>
                <a:cs typeface="Open Sans SemiBold"/>
                <a:sym typeface="Open Sans SemiBold"/>
              </a:endParaRPr>
            </a:p>
          </p:txBody>
        </p:sp>
        <p:sp>
          <p:nvSpPr>
            <p:cNvPr id="425" name="Google Shape;425;p53"/>
            <p:cNvSpPr/>
            <p:nvPr/>
          </p:nvSpPr>
          <p:spPr>
            <a:xfrm>
              <a:off x="6876754" y="2828667"/>
              <a:ext cx="1336800" cy="875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2900"/>
                <a:buFont typeface="Century Gothic"/>
                <a:buNone/>
              </a:pPr>
              <a:r>
                <a:rPr i="0" lang="en" u="none" cap="none" strike="noStrike">
                  <a:solidFill>
                    <a:srgbClr val="FFFFFF"/>
                  </a:solidFill>
                  <a:latin typeface="Open Sans SemiBold"/>
                  <a:ea typeface="Open Sans SemiBold"/>
                  <a:cs typeface="Open Sans SemiBold"/>
                  <a:sym typeface="Open Sans SemiBold"/>
                </a:rPr>
                <a:t>Monitoring &amp; Logging +</a:t>
              </a:r>
              <a:endParaRPr>
                <a:latin typeface="Open Sans SemiBold"/>
                <a:ea typeface="Open Sans SemiBold"/>
                <a:cs typeface="Open Sans SemiBold"/>
                <a:sym typeface="Open Sans SemiBold"/>
              </a:endParaRPr>
            </a:p>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Explainability</a:t>
              </a:r>
              <a:endParaRPr>
                <a:solidFill>
                  <a:srgbClr val="FFFFFF"/>
                </a:solidFill>
                <a:latin typeface="Open Sans SemiBold"/>
                <a:ea typeface="Open Sans SemiBold"/>
                <a:cs typeface="Open Sans SemiBold"/>
                <a:sym typeface="Open Sans SemiBold"/>
              </a:endParaRPr>
            </a:p>
          </p:txBody>
        </p:sp>
        <p:sp>
          <p:nvSpPr>
            <p:cNvPr id="426" name="Google Shape;426;p53"/>
            <p:cNvSpPr/>
            <p:nvPr/>
          </p:nvSpPr>
          <p:spPr>
            <a:xfrm>
              <a:off x="9072287" y="2900620"/>
              <a:ext cx="17964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1600" u="none" cap="none" strike="noStrike">
                  <a:solidFill>
                    <a:srgbClr val="FFFFFF"/>
                  </a:solidFill>
                  <a:latin typeface="Open Sans SemiBold"/>
                  <a:ea typeface="Open Sans SemiBold"/>
                  <a:cs typeface="Open Sans SemiBold"/>
                  <a:sym typeface="Open Sans SemiBold"/>
                </a:rPr>
                <a:t>Fine tune &amp; improvements</a:t>
              </a:r>
              <a:endParaRPr sz="1600">
                <a:latin typeface="Open Sans SemiBold"/>
                <a:ea typeface="Open Sans SemiBold"/>
                <a:cs typeface="Open Sans SemiBold"/>
                <a:sym typeface="Open Sans SemiBold"/>
              </a:endParaRPr>
            </a:p>
          </p:txBody>
        </p:sp>
        <p:cxnSp>
          <p:nvCxnSpPr>
            <p:cNvPr id="427" name="Google Shape;427;p53"/>
            <p:cNvCxnSpPr>
              <a:stCxn id="425" idx="3"/>
              <a:endCxn id="426" idx="1"/>
            </p:cNvCxnSpPr>
            <p:nvPr/>
          </p:nvCxnSpPr>
          <p:spPr>
            <a:xfrm>
              <a:off x="8213554" y="3266367"/>
              <a:ext cx="8586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28" name="Google Shape;428;p53"/>
            <p:cNvCxnSpPr>
              <a:stCxn id="424" idx="3"/>
              <a:endCxn id="425" idx="1"/>
            </p:cNvCxnSpPr>
            <p:nvPr/>
          </p:nvCxnSpPr>
          <p:spPr>
            <a:xfrm>
              <a:off x="5857318" y="3266320"/>
              <a:ext cx="10194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29" name="Google Shape;429;p53"/>
            <p:cNvCxnSpPr>
              <a:stCxn id="423" idx="3"/>
              <a:endCxn id="424" idx="1"/>
            </p:cNvCxnSpPr>
            <p:nvPr/>
          </p:nvCxnSpPr>
          <p:spPr>
            <a:xfrm>
              <a:off x="3684409" y="3266320"/>
              <a:ext cx="836100" cy="0"/>
            </a:xfrm>
            <a:prstGeom prst="straightConnector1">
              <a:avLst/>
            </a:prstGeom>
            <a:noFill/>
            <a:ln cap="flat" cmpd="sng" w="9525">
              <a:solidFill>
                <a:srgbClr val="302E45"/>
              </a:solidFill>
              <a:prstDash val="solid"/>
              <a:miter lim="800000"/>
              <a:headEnd len="sm" w="sm" type="none"/>
              <a:tailEnd len="med" w="med" type="triangle"/>
            </a:ln>
          </p:spPr>
        </p:cxnSp>
      </p:grpSp>
      <p:sp>
        <p:nvSpPr>
          <p:cNvPr id="430" name="Google Shape;430;p53"/>
          <p:cNvSpPr/>
          <p:nvPr/>
        </p:nvSpPr>
        <p:spPr>
          <a:xfrm>
            <a:off x="1538474" y="6960820"/>
            <a:ext cx="1230600" cy="18135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Rollout</a:t>
            </a:r>
            <a:endParaRPr sz="1800">
              <a:latin typeface="Bitter SemiBold"/>
              <a:ea typeface="Bitter SemiBold"/>
              <a:cs typeface="Bitter SemiBold"/>
              <a:sym typeface="Bitter SemiBold"/>
            </a:endParaRPr>
          </a:p>
        </p:txBody>
      </p:sp>
      <p:cxnSp>
        <p:nvCxnSpPr>
          <p:cNvPr id="431" name="Google Shape;431;p53"/>
          <p:cNvCxnSpPr>
            <a:stCxn id="408" idx="3"/>
            <a:endCxn id="415" idx="1"/>
          </p:cNvCxnSpPr>
          <p:nvPr/>
        </p:nvCxnSpPr>
        <p:spPr>
          <a:xfrm flipH="1">
            <a:off x="3823146" y="3561808"/>
            <a:ext cx="12883800" cy="2146200"/>
          </a:xfrm>
          <a:prstGeom prst="bentConnector5">
            <a:avLst>
              <a:gd fmla="val -3414" name="adj1"/>
              <a:gd fmla="val 40185" name="adj2"/>
              <a:gd fmla="val 102566" name="adj3"/>
            </a:avLst>
          </a:prstGeom>
          <a:noFill/>
          <a:ln cap="flat" cmpd="sng" w="9525">
            <a:solidFill>
              <a:srgbClr val="302E45"/>
            </a:solidFill>
            <a:prstDash val="solid"/>
            <a:miter lim="800000"/>
            <a:headEnd len="sm" w="sm" type="none"/>
            <a:tailEnd len="med" w="med" type="triangle"/>
          </a:ln>
        </p:spPr>
      </p:cxnSp>
      <p:sp>
        <p:nvSpPr>
          <p:cNvPr id="420" name="Google Shape;420;p53"/>
          <p:cNvSpPr/>
          <p:nvPr/>
        </p:nvSpPr>
        <p:spPr>
          <a:xfrm>
            <a:off x="6400724" y="5294130"/>
            <a:ext cx="2057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O</a:t>
            </a:r>
            <a:r>
              <a:rPr i="0" lang="en" u="none" cap="none" strike="noStrike">
                <a:solidFill>
                  <a:srgbClr val="FFFFFF"/>
                </a:solidFill>
                <a:latin typeface="Open Sans SemiBold"/>
                <a:ea typeface="Open Sans SemiBold"/>
                <a:cs typeface="Open Sans SemiBold"/>
                <a:sym typeface="Open Sans SemiBold"/>
              </a:rPr>
              <a:t>ptimization</a:t>
            </a:r>
            <a:endParaRPr i="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1100">
                <a:solidFill>
                  <a:srgbClr val="FFFFFF"/>
                </a:solidFill>
                <a:latin typeface="Open Sans SemiBold"/>
                <a:ea typeface="Open Sans SemiBold"/>
                <a:cs typeface="Open Sans SemiBold"/>
                <a:sym typeface="Open Sans SemiBold"/>
              </a:rPr>
              <a:t>(incl. compute optimal</a:t>
            </a:r>
            <a:r>
              <a:rPr lang="en">
                <a:solidFill>
                  <a:srgbClr val="FFFFFF"/>
                </a:solidFill>
                <a:latin typeface="Open Sans SemiBold"/>
                <a:ea typeface="Open Sans SemiBold"/>
                <a:cs typeface="Open Sans SemiBold"/>
                <a:sym typeface="Open Sans SemiBold"/>
              </a:rPr>
              <a:t>)</a:t>
            </a:r>
            <a:endParaRPr>
              <a:solidFill>
                <a:srgbClr val="FFFFFF"/>
              </a:solidFill>
              <a:latin typeface="Open Sans SemiBold"/>
              <a:ea typeface="Open Sans SemiBold"/>
              <a:cs typeface="Open Sans SemiBold"/>
              <a:sym typeface="Open Sans SemiBold"/>
            </a:endParaRPr>
          </a:p>
        </p:txBody>
      </p:sp>
      <p:sp>
        <p:nvSpPr>
          <p:cNvPr id="432" name="Google Shape;432;p53"/>
          <p:cNvSpPr/>
          <p:nvPr/>
        </p:nvSpPr>
        <p:spPr>
          <a:xfrm>
            <a:off x="14237789" y="5341061"/>
            <a:ext cx="2608800" cy="755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Open Source Model</a:t>
            </a:r>
            <a:endParaRPr b="1">
              <a:latin typeface="Open Sans"/>
              <a:ea typeface="Open Sans"/>
              <a:cs typeface="Open Sans"/>
              <a:sym typeface="Open Sans"/>
            </a:endParaRPr>
          </a:p>
        </p:txBody>
      </p:sp>
      <p:sp>
        <p:nvSpPr>
          <p:cNvPr id="433" name="Google Shape;433;p53"/>
          <p:cNvSpPr/>
          <p:nvPr/>
        </p:nvSpPr>
        <p:spPr>
          <a:xfrm>
            <a:off x="7000402" y="8239048"/>
            <a:ext cx="1961100" cy="535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Model</a:t>
            </a:r>
            <a:endParaRPr b="1" sz="1200">
              <a:latin typeface="Open Sans"/>
              <a:ea typeface="Open Sans"/>
              <a:cs typeface="Open Sans"/>
              <a:sym typeface="Open Sans"/>
            </a:endParaRPr>
          </a:p>
        </p:txBody>
      </p:sp>
      <p:cxnSp>
        <p:nvCxnSpPr>
          <p:cNvPr id="434" name="Google Shape;434;p53"/>
          <p:cNvCxnSpPr>
            <a:stCxn id="420" idx="3"/>
            <a:endCxn id="416" idx="1"/>
          </p:cNvCxnSpPr>
          <p:nvPr/>
        </p:nvCxnSpPr>
        <p:spPr>
          <a:xfrm>
            <a:off x="8457824" y="5708130"/>
            <a:ext cx="559200" cy="0"/>
          </a:xfrm>
          <a:prstGeom prst="straightConnector1">
            <a:avLst/>
          </a:prstGeom>
          <a:noFill/>
          <a:ln cap="flat" cmpd="sng" w="9525">
            <a:solidFill>
              <a:srgbClr val="302E45"/>
            </a:solidFill>
            <a:prstDash val="solid"/>
            <a:miter lim="800000"/>
            <a:headEnd len="sm" w="sm" type="none"/>
            <a:tailEnd len="med" w="med" type="triangle"/>
          </a:ln>
        </p:spPr>
      </p:cxnSp>
      <p:sp>
        <p:nvSpPr>
          <p:cNvPr id="435" name="Google Shape;435;p53"/>
          <p:cNvSpPr/>
          <p:nvPr/>
        </p:nvSpPr>
        <p:spPr>
          <a:xfrm>
            <a:off x="3823292" y="232410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Data</a:t>
            </a:r>
            <a:endParaRPr b="1" sz="1200">
              <a:latin typeface="Open Sans"/>
              <a:ea typeface="Open Sans"/>
              <a:cs typeface="Open Sans"/>
              <a:sym typeface="Open Sans"/>
            </a:endParaRPr>
          </a:p>
        </p:txBody>
      </p:sp>
      <p:sp>
        <p:nvSpPr>
          <p:cNvPr id="436" name="Google Shape;436;p53"/>
          <p:cNvSpPr/>
          <p:nvPr/>
        </p:nvSpPr>
        <p:spPr>
          <a:xfrm>
            <a:off x="7098802" y="680938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rtl="0" algn="ctr">
              <a:spcBef>
                <a:spcPts val="0"/>
              </a:spcBef>
              <a:spcAft>
                <a:spcPts val="0"/>
              </a:spcAft>
              <a:buClr>
                <a:schemeClr val="dk1"/>
              </a:buClr>
              <a:buFont typeface="Arial"/>
              <a:buNone/>
            </a:pPr>
            <a:r>
              <a:rPr b="1" lang="en" sz="1200">
                <a:solidFill>
                  <a:schemeClr val="lt1"/>
                </a:solidFill>
                <a:latin typeface="Open Sans"/>
                <a:ea typeface="Open Sans"/>
                <a:cs typeface="Open Sans"/>
                <a:sym typeface="Open Sans"/>
              </a:rPr>
              <a:t>Open Source Data</a:t>
            </a:r>
            <a:endParaRPr b="1" sz="1200"/>
          </a:p>
        </p:txBody>
      </p:sp>
      <p:sp>
        <p:nvSpPr>
          <p:cNvPr id="410" name="Google Shape;410;p53"/>
          <p:cNvSpPr/>
          <p:nvPr/>
        </p:nvSpPr>
        <p:spPr>
          <a:xfrm>
            <a:off x="5825088"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ingestion</a:t>
            </a:r>
            <a:endParaRPr>
              <a:latin typeface="Open Sans SemiBold"/>
              <a:ea typeface="Open Sans SemiBold"/>
              <a:cs typeface="Open Sans SemiBold"/>
              <a:sym typeface="Open Sans SemiBold"/>
            </a:endParaRPr>
          </a:p>
        </p:txBody>
      </p:sp>
      <p:cxnSp>
        <p:nvCxnSpPr>
          <p:cNvPr id="437" name="Google Shape;437;p53"/>
          <p:cNvCxnSpPr>
            <a:stCxn id="405" idx="3"/>
            <a:endCxn id="410" idx="1"/>
          </p:cNvCxnSpPr>
          <p:nvPr/>
        </p:nvCxnSpPr>
        <p:spPr>
          <a:xfrm>
            <a:off x="5597192"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438" name="Google Shape;438;p53"/>
          <p:cNvCxnSpPr/>
          <p:nvPr/>
        </p:nvCxnSpPr>
        <p:spPr>
          <a:xfrm rot="10800000">
            <a:off x="3823300" y="5844359"/>
            <a:ext cx="12398700" cy="2338500"/>
          </a:xfrm>
          <a:prstGeom prst="bentConnector5">
            <a:avLst>
              <a:gd fmla="val -7357" name="adj1"/>
              <a:gd fmla="val -31850" name="adj2"/>
              <a:gd fmla="val 102667" name="adj3"/>
            </a:avLst>
          </a:prstGeom>
          <a:noFill/>
          <a:ln cap="flat" cmpd="sng" w="9525">
            <a:solidFill>
              <a:srgbClr val="302E45"/>
            </a:solidFill>
            <a:prstDash val="solid"/>
            <a:miter lim="800000"/>
            <a:headEnd len="sm" w="sm" type="none"/>
            <a:tailEnd len="med" w="med" type="triangle"/>
          </a:ln>
        </p:spPr>
      </p:cxnSp>
      <p:sp>
        <p:nvSpPr>
          <p:cNvPr id="439" name="Google Shape;439;p53"/>
          <p:cNvSpPr/>
          <p:nvPr/>
        </p:nvSpPr>
        <p:spPr>
          <a:xfrm>
            <a:off x="5597393" y="8290117"/>
            <a:ext cx="841800" cy="377700"/>
          </a:xfrm>
          <a:prstGeom prst="rect">
            <a:avLst/>
          </a:prstGeom>
          <a:solidFill>
            <a:srgbClr val="0070C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Edge</a:t>
            </a:r>
            <a:endParaRPr b="1">
              <a:latin typeface="Open Sans"/>
              <a:ea typeface="Open Sans"/>
              <a:cs typeface="Open Sans"/>
              <a:sym typeface="Open Sans"/>
            </a:endParaRPr>
          </a:p>
        </p:txBody>
      </p:sp>
      <p:sp>
        <p:nvSpPr>
          <p:cNvPr id="440" name="Google Shape;440;p53"/>
          <p:cNvSpPr/>
          <p:nvPr/>
        </p:nvSpPr>
        <p:spPr>
          <a:xfrm>
            <a:off x="4710344" y="8290139"/>
            <a:ext cx="710700" cy="377700"/>
          </a:xfrm>
          <a:prstGeom prst="rect">
            <a:avLst/>
          </a:prstGeom>
          <a:solidFill>
            <a:srgbClr val="0070C0"/>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1" lang="en">
                <a:solidFill>
                  <a:srgbClr val="FFFFFF"/>
                </a:solidFill>
                <a:latin typeface="Century Gothic"/>
                <a:ea typeface="Century Gothic"/>
                <a:cs typeface="Century Gothic"/>
                <a:sym typeface="Century Gothic"/>
              </a:rPr>
              <a:t>Cloud</a:t>
            </a:r>
            <a:endParaRPr b="1"/>
          </a:p>
        </p:txBody>
      </p:sp>
      <p:sp>
        <p:nvSpPr>
          <p:cNvPr id="441" name="Google Shape;441;p53"/>
          <p:cNvSpPr/>
          <p:nvPr/>
        </p:nvSpPr>
        <p:spPr>
          <a:xfrm rot="-5400000">
            <a:off x="-56638" y="5276501"/>
            <a:ext cx="6253500" cy="624600"/>
          </a:xfrm>
          <a:prstGeom prst="rect">
            <a:avLst/>
          </a:prstGeom>
          <a:solidFill>
            <a:schemeClr val="accent2"/>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2400">
                <a:solidFill>
                  <a:srgbClr val="FFFFFF"/>
                </a:solidFill>
                <a:latin typeface="Bitter"/>
                <a:ea typeface="Bitter"/>
                <a:cs typeface="Bitter"/>
                <a:sym typeface="Bitter"/>
              </a:rPr>
              <a:t>Open Source </a:t>
            </a:r>
            <a:r>
              <a:rPr lang="en" sz="2400">
                <a:solidFill>
                  <a:srgbClr val="FFFFFF"/>
                </a:solidFill>
                <a:latin typeface="Bitter SemiBold"/>
                <a:ea typeface="Bitter SemiBold"/>
                <a:cs typeface="Bitter SemiBold"/>
                <a:sym typeface="Bitter SemiBold"/>
              </a:rPr>
              <a:t>Marketplace</a:t>
            </a:r>
            <a:endParaRPr sz="2400">
              <a:solidFill>
                <a:srgbClr val="FFFFFF"/>
              </a:solidFill>
              <a:latin typeface="Bitter SemiBold"/>
              <a:ea typeface="Bitter SemiBold"/>
              <a:cs typeface="Bitter SemiBold"/>
              <a:sym typeface="Bitter SemiBold"/>
            </a:endParaRPr>
          </a:p>
        </p:txBody>
      </p:sp>
      <p:sp>
        <p:nvSpPr>
          <p:cNvPr id="413" name="Google Shape;413;p53"/>
          <p:cNvSpPr/>
          <p:nvPr/>
        </p:nvSpPr>
        <p:spPr>
          <a:xfrm>
            <a:off x="12652852" y="3147808"/>
            <a:ext cx="1773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Feature Engineering</a:t>
            </a:r>
            <a:endParaRPr>
              <a:latin typeface="Open Sans SemiBold"/>
              <a:ea typeface="Open Sans SemiBold"/>
              <a:cs typeface="Open Sans SemiBold"/>
              <a:sym typeface="Open Sans SemiBold"/>
            </a:endParaRPr>
          </a:p>
        </p:txBody>
      </p:sp>
      <p:cxnSp>
        <p:nvCxnSpPr>
          <p:cNvPr id="442" name="Google Shape;442;p53"/>
          <p:cNvCxnSpPr>
            <a:stCxn id="407" idx="3"/>
            <a:endCxn id="413" idx="1"/>
          </p:cNvCxnSpPr>
          <p:nvPr/>
        </p:nvCxnSpPr>
        <p:spPr>
          <a:xfrm>
            <a:off x="12425309" y="3561808"/>
            <a:ext cx="227400" cy="0"/>
          </a:xfrm>
          <a:prstGeom prst="straightConnector1">
            <a:avLst/>
          </a:prstGeom>
          <a:noFill/>
          <a:ln cap="flat" cmpd="sng" w="9525">
            <a:solidFill>
              <a:srgbClr val="302E45"/>
            </a:solidFill>
            <a:prstDash val="solid"/>
            <a:miter lim="800000"/>
            <a:headEnd len="sm" w="sm" type="none"/>
            <a:tailEnd len="med" w="med" type="triangle"/>
          </a:ln>
        </p:spPr>
      </p:cxnSp>
      <p:sp>
        <p:nvSpPr>
          <p:cNvPr id="443" name="Google Shape;443;p53"/>
          <p:cNvSpPr txBox="1"/>
          <p:nvPr/>
        </p:nvSpPr>
        <p:spPr>
          <a:xfrm>
            <a:off x="16358478" y="9083303"/>
            <a:ext cx="1017600" cy="729900"/>
          </a:xfrm>
          <a:prstGeom prst="rect">
            <a:avLst/>
          </a:prstGeom>
          <a:noFill/>
          <a:ln>
            <a:noFill/>
          </a:ln>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444" name="Google Shape;444;p53"/>
          <p:cNvSpPr txBox="1"/>
          <p:nvPr/>
        </p:nvSpPr>
        <p:spPr>
          <a:xfrm>
            <a:off x="914400" y="833100"/>
            <a:ext cx="17041200" cy="11454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SzPts val="688"/>
              <a:buNone/>
            </a:pPr>
            <a:r>
              <a:rPr lang="en" sz="3400">
                <a:latin typeface="Bitter Medium"/>
                <a:ea typeface="Bitter Medium"/>
                <a:cs typeface="Bitter Medium"/>
                <a:sym typeface="Bitter Medium"/>
              </a:rPr>
              <a:t>With 67+ Hosted Technical Projects, </a:t>
            </a:r>
            <a:r>
              <a:rPr lang="en" sz="3400">
                <a:solidFill>
                  <a:srgbClr val="000000"/>
                </a:solidFill>
                <a:latin typeface="Bitter Medium"/>
                <a:ea typeface="Bitter Medium"/>
                <a:cs typeface="Bitter Medium"/>
                <a:sym typeface="Bitter Medium"/>
              </a:rPr>
              <a:t>LF AI &amp; Data </a:t>
            </a:r>
            <a:r>
              <a:rPr lang="en" sz="3400">
                <a:latin typeface="Bitter Medium"/>
                <a:ea typeface="Bitter Medium"/>
                <a:cs typeface="Bitter Medium"/>
                <a:sym typeface="Bitter Medium"/>
              </a:rPr>
              <a:t>offers all required open source software and elements required to build and manage an end-to-end </a:t>
            </a:r>
            <a:r>
              <a:rPr lang="en" sz="3400">
                <a:solidFill>
                  <a:srgbClr val="000000"/>
                </a:solidFill>
                <a:latin typeface="Bitter Medium"/>
                <a:ea typeface="Bitter Medium"/>
                <a:cs typeface="Bitter Medium"/>
                <a:sym typeface="Bitter Medium"/>
              </a:rPr>
              <a:t>ML Workflow</a:t>
            </a:r>
            <a:endParaRPr sz="3400">
              <a:solidFill>
                <a:srgbClr val="000000"/>
              </a:solidFill>
              <a:latin typeface="Bitter Medium"/>
              <a:ea typeface="Bitter Medium"/>
              <a:cs typeface="Bitter Medium"/>
              <a:sym typeface="Bitter Medium"/>
            </a:endParaRPr>
          </a:p>
        </p:txBody>
      </p:sp>
      <p:cxnSp>
        <p:nvCxnSpPr>
          <p:cNvPr id="445" name="Google Shape;445;p53"/>
          <p:cNvCxnSpPr>
            <a:endCxn id="432" idx="2"/>
          </p:cNvCxnSpPr>
          <p:nvPr/>
        </p:nvCxnSpPr>
        <p:spPr>
          <a:xfrm>
            <a:off x="13399589" y="5718761"/>
            <a:ext cx="838200" cy="0"/>
          </a:xfrm>
          <a:prstGeom prst="straightConnector1">
            <a:avLst/>
          </a:prstGeom>
          <a:noFill/>
          <a:ln cap="flat" cmpd="sng" w="9525">
            <a:solidFill>
              <a:srgbClr val="302E45"/>
            </a:solidFill>
            <a:prstDash val="solid"/>
            <a:miter lim="800000"/>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49" name="Shape 449"/>
        <p:cNvGrpSpPr/>
        <p:nvPr/>
      </p:nvGrpSpPr>
      <p:grpSpPr>
        <a:xfrm>
          <a:off x="0" y="0"/>
          <a:ext cx="0" cy="0"/>
          <a:chOff x="0" y="0"/>
          <a:chExt cx="0" cy="0"/>
        </a:xfrm>
      </p:grpSpPr>
      <p:sp>
        <p:nvSpPr>
          <p:cNvPr id="450" name="Google Shape;450;p54"/>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LF AI &amp; Data is addressing key ecosystem challenges</a:t>
            </a:r>
            <a:endParaRPr/>
          </a:p>
        </p:txBody>
      </p:sp>
      <p:sp>
        <p:nvSpPr>
          <p:cNvPr id="451" name="Google Shape;451;p54"/>
          <p:cNvSpPr txBox="1"/>
          <p:nvPr>
            <p:ph idx="12" type="sldNum"/>
          </p:nvPr>
        </p:nvSpPr>
        <p:spPr>
          <a:xfrm>
            <a:off x="16824891"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52" name="Google Shape;452;p54"/>
          <p:cNvGrpSpPr/>
          <p:nvPr/>
        </p:nvGrpSpPr>
        <p:grpSpPr>
          <a:xfrm>
            <a:off x="2310085" y="2500326"/>
            <a:ext cx="13667836" cy="6727092"/>
            <a:chOff x="724678" y="761500"/>
            <a:chExt cx="8262006" cy="3799758"/>
          </a:xfrm>
        </p:grpSpPr>
        <p:pic>
          <p:nvPicPr>
            <p:cNvPr id="453" name="Google Shape;453;p54"/>
            <p:cNvPicPr preferRelativeResize="0"/>
            <p:nvPr/>
          </p:nvPicPr>
          <p:blipFill rotWithShape="1">
            <a:blip r:embed="rId3">
              <a:alphaModFix/>
            </a:blip>
            <a:srcRect b="0" l="14948" r="9784" t="13859"/>
            <a:stretch/>
          </p:blipFill>
          <p:spPr>
            <a:xfrm>
              <a:off x="724678" y="761500"/>
              <a:ext cx="8262006" cy="3799758"/>
            </a:xfrm>
            <a:prstGeom prst="rect">
              <a:avLst/>
            </a:prstGeom>
            <a:noFill/>
            <a:ln>
              <a:noFill/>
            </a:ln>
          </p:spPr>
        </p:pic>
        <p:pic>
          <p:nvPicPr>
            <p:cNvPr id="454" name="Google Shape;454;p54"/>
            <p:cNvPicPr preferRelativeResize="0"/>
            <p:nvPr/>
          </p:nvPicPr>
          <p:blipFill rotWithShape="1">
            <a:blip r:embed="rId4">
              <a:alphaModFix/>
            </a:blip>
            <a:srcRect b="0" l="0" r="0" t="12303"/>
            <a:stretch/>
          </p:blipFill>
          <p:spPr>
            <a:xfrm>
              <a:off x="1689138" y="960675"/>
              <a:ext cx="5765725" cy="3486501"/>
            </a:xfrm>
            <a:prstGeom prst="rect">
              <a:avLst/>
            </a:prstGeom>
            <a:noFill/>
            <a:ln>
              <a:noFill/>
            </a:ln>
          </p:spPr>
        </p:pic>
      </p:grpSp>
      <p:sp>
        <p:nvSpPr>
          <p:cNvPr id="455" name="Google Shape;455;p54"/>
          <p:cNvSpPr txBox="1"/>
          <p:nvPr/>
        </p:nvSpPr>
        <p:spPr>
          <a:xfrm>
            <a:off x="12679277" y="4495491"/>
            <a:ext cx="3080700" cy="1205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Not-for-profit host &amp; technical </a:t>
            </a:r>
            <a:r>
              <a:rPr lang="en" sz="2000">
                <a:solidFill>
                  <a:srgbClr val="000000"/>
                </a:solidFill>
                <a:latin typeface="Open Sans"/>
                <a:ea typeface="Open Sans"/>
                <a:cs typeface="Open Sans"/>
                <a:sym typeface="Open Sans"/>
              </a:rPr>
              <a:t>open governance </a:t>
            </a:r>
            <a:endParaRPr sz="2000">
              <a:solidFill>
                <a:srgbClr val="000000"/>
              </a:solidFill>
              <a:latin typeface="Open Sans"/>
              <a:ea typeface="Open Sans"/>
              <a:cs typeface="Open Sans"/>
              <a:sym typeface="Open Sans"/>
            </a:endParaRPr>
          </a:p>
        </p:txBody>
      </p:sp>
      <p:sp>
        <p:nvSpPr>
          <p:cNvPr id="456" name="Google Shape;456;p54"/>
          <p:cNvSpPr txBox="1"/>
          <p:nvPr/>
        </p:nvSpPr>
        <p:spPr>
          <a:xfrm>
            <a:off x="12679277" y="6001124"/>
            <a:ext cx="3080700" cy="121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000000"/>
                </a:solidFill>
                <a:latin typeface="Open Sans"/>
                <a:ea typeface="Open Sans"/>
                <a:cs typeface="Open Sans"/>
                <a:sym typeface="Open Sans"/>
              </a:rPr>
              <a:t>Minimizing fragmentation, rallying industries around a set of leading projects</a:t>
            </a:r>
            <a:endParaRPr sz="2000">
              <a:solidFill>
                <a:srgbClr val="000000"/>
              </a:solidFill>
              <a:latin typeface="Open Sans"/>
              <a:ea typeface="Open Sans"/>
              <a:cs typeface="Open Sans"/>
              <a:sym typeface="Open Sans"/>
            </a:endParaRPr>
          </a:p>
        </p:txBody>
      </p:sp>
      <p:sp>
        <p:nvSpPr>
          <p:cNvPr id="457" name="Google Shape;457;p54"/>
          <p:cNvSpPr txBox="1"/>
          <p:nvPr/>
        </p:nvSpPr>
        <p:spPr>
          <a:xfrm>
            <a:off x="2041581" y="5208680"/>
            <a:ext cx="3080700" cy="13104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Fostering technical integration and collaboration across projects</a:t>
            </a:r>
            <a:endParaRPr sz="2000">
              <a:solidFill>
                <a:srgbClr val="000000"/>
              </a:solidFill>
              <a:latin typeface="Open Sans"/>
              <a:ea typeface="Open Sans"/>
              <a:cs typeface="Open Sans"/>
              <a:sym typeface="Open Sans"/>
            </a:endParaRPr>
          </a:p>
        </p:txBody>
      </p:sp>
      <p:sp>
        <p:nvSpPr>
          <p:cNvPr id="458" name="Google Shape;458;p54"/>
          <p:cNvSpPr txBox="1"/>
          <p:nvPr/>
        </p:nvSpPr>
        <p:spPr>
          <a:xfrm>
            <a:off x="2422820" y="3975121"/>
            <a:ext cx="2699400" cy="10320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Supporting functional growth of hosted projects</a:t>
            </a:r>
            <a:endParaRPr sz="2000">
              <a:solidFill>
                <a:srgbClr val="000000"/>
              </a:solidFill>
              <a:latin typeface="Open Sans"/>
              <a:ea typeface="Open Sans"/>
              <a:cs typeface="Open Sans"/>
              <a:sym typeface="Open Sans"/>
            </a:endParaRPr>
          </a:p>
        </p:txBody>
      </p:sp>
      <p:sp>
        <p:nvSpPr>
          <p:cNvPr id="459" name="Google Shape;459;p54"/>
          <p:cNvSpPr txBox="1"/>
          <p:nvPr/>
        </p:nvSpPr>
        <p:spPr>
          <a:xfrm>
            <a:off x="12679277" y="3059688"/>
            <a:ext cx="3012300" cy="1135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Providing a safe haven and </a:t>
            </a:r>
            <a:r>
              <a:rPr lang="en" sz="2000">
                <a:solidFill>
                  <a:srgbClr val="000000"/>
                </a:solidFill>
                <a:latin typeface="Open Sans"/>
                <a:ea typeface="Open Sans"/>
                <a:cs typeface="Open Sans"/>
                <a:sym typeface="Open Sans"/>
              </a:rPr>
              <a:t>managing technical and non technical project assets</a:t>
            </a:r>
            <a:endParaRPr sz="2000">
              <a:solidFill>
                <a:srgbClr val="000000"/>
              </a:solidFill>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63" name="Shape 463"/>
        <p:cNvGrpSpPr/>
        <p:nvPr/>
      </p:nvGrpSpPr>
      <p:grpSpPr>
        <a:xfrm>
          <a:off x="0" y="0"/>
          <a:ext cx="0" cy="0"/>
          <a:chOff x="0" y="0"/>
          <a:chExt cx="0" cy="0"/>
        </a:xfrm>
      </p:grpSpPr>
      <p:pic>
        <p:nvPicPr>
          <p:cNvPr id="464" name="Google Shape;464;p55"/>
          <p:cNvPicPr preferRelativeResize="0"/>
          <p:nvPr/>
        </p:nvPicPr>
        <p:blipFill>
          <a:blip r:embed="rId3">
            <a:alphaModFix/>
          </a:blip>
          <a:stretch>
            <a:fillRect/>
          </a:stretch>
        </p:blipFill>
        <p:spPr>
          <a:xfrm>
            <a:off x="769225" y="461350"/>
            <a:ext cx="16326999" cy="8865075"/>
          </a:xfrm>
          <a:prstGeom prst="rect">
            <a:avLst/>
          </a:prstGeom>
          <a:noFill/>
          <a:ln>
            <a:noFill/>
          </a:ln>
          <a:effectLst>
            <a:outerShdw blurRad="100013" rotWithShape="0" algn="bl" dir="5400000" dist="76200">
              <a:srgbClr val="000000">
                <a:alpha val="19000"/>
              </a:srgbClr>
            </a:outerShdw>
          </a:effectLst>
        </p:spPr>
      </p:pic>
      <p:sp>
        <p:nvSpPr>
          <p:cNvPr id="465" name="Google Shape;465;p5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466" name="Google Shape;466;p55"/>
          <p:cNvSpPr txBox="1"/>
          <p:nvPr>
            <p:ph type="title"/>
          </p:nvPr>
        </p:nvSpPr>
        <p:spPr>
          <a:xfrm>
            <a:off x="981500" y="593300"/>
            <a:ext cx="3969000" cy="2976900"/>
          </a:xfrm>
          <a:prstGeom prst="rect">
            <a:avLst/>
          </a:prstGeom>
          <a:solidFill>
            <a:srgbClr val="F2F2F2"/>
          </a:solidFill>
        </p:spPr>
        <p:txBody>
          <a:bodyPr anchorCtr="0" anchor="ctr" bIns="0" lIns="0" spcFirstLastPara="1" rIns="0" wrap="square" tIns="0">
            <a:noAutofit/>
          </a:bodyPr>
          <a:lstStyle/>
          <a:p>
            <a:pPr indent="0" lvl="0" marL="0" rtl="0" algn="l">
              <a:lnSpc>
                <a:spcPct val="115000"/>
              </a:lnSpc>
              <a:spcBef>
                <a:spcPts val="0"/>
              </a:spcBef>
              <a:spcAft>
                <a:spcPts val="0"/>
              </a:spcAft>
              <a:buSzPts val="990"/>
              <a:buNone/>
            </a:pPr>
            <a:r>
              <a:rPr lang="en" sz="3640"/>
              <a:t>Support </a:t>
            </a:r>
            <a:br>
              <a:rPr lang="en" sz="3640"/>
            </a:br>
            <a:r>
              <a:rPr lang="en" sz="3640"/>
              <a:t>Programs A</a:t>
            </a:r>
            <a:r>
              <a:rPr lang="en" sz="3640"/>
              <a:t>vailable to Hosted Projects</a:t>
            </a:r>
            <a:endParaRPr sz="364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56"/>
          <p:cNvPicPr preferRelativeResize="0"/>
          <p:nvPr/>
        </p:nvPicPr>
        <p:blipFill>
          <a:blip r:embed="rId3">
            <a:alphaModFix/>
          </a:blip>
          <a:stretch>
            <a:fillRect/>
          </a:stretch>
        </p:blipFill>
        <p:spPr>
          <a:xfrm>
            <a:off x="6721895" y="2608425"/>
            <a:ext cx="2006104" cy="600459"/>
          </a:xfrm>
          <a:prstGeom prst="rect">
            <a:avLst/>
          </a:prstGeom>
          <a:noFill/>
          <a:ln>
            <a:noFill/>
          </a:ln>
        </p:spPr>
      </p:pic>
      <p:pic>
        <p:nvPicPr>
          <p:cNvPr id="472" name="Google Shape;472;p56"/>
          <p:cNvPicPr preferRelativeResize="0"/>
          <p:nvPr/>
        </p:nvPicPr>
        <p:blipFill>
          <a:blip r:embed="rId4">
            <a:alphaModFix/>
          </a:blip>
          <a:stretch>
            <a:fillRect/>
          </a:stretch>
        </p:blipFill>
        <p:spPr>
          <a:xfrm>
            <a:off x="14855698" y="3837440"/>
            <a:ext cx="2576319" cy="540600"/>
          </a:xfrm>
          <a:prstGeom prst="rect">
            <a:avLst/>
          </a:prstGeom>
          <a:noFill/>
          <a:ln>
            <a:noFill/>
          </a:ln>
        </p:spPr>
      </p:pic>
      <p:pic>
        <p:nvPicPr>
          <p:cNvPr id="473" name="Google Shape;473;p56"/>
          <p:cNvPicPr preferRelativeResize="0"/>
          <p:nvPr/>
        </p:nvPicPr>
        <p:blipFill>
          <a:blip r:embed="rId5">
            <a:alphaModFix/>
          </a:blip>
          <a:stretch>
            <a:fillRect/>
          </a:stretch>
        </p:blipFill>
        <p:spPr>
          <a:xfrm>
            <a:off x="3862019" y="2664260"/>
            <a:ext cx="2084317" cy="488784"/>
          </a:xfrm>
          <a:prstGeom prst="rect">
            <a:avLst/>
          </a:prstGeom>
          <a:noFill/>
          <a:ln>
            <a:noFill/>
          </a:ln>
        </p:spPr>
      </p:pic>
      <p:pic>
        <p:nvPicPr>
          <p:cNvPr id="474" name="Google Shape;474;p56"/>
          <p:cNvPicPr preferRelativeResize="0"/>
          <p:nvPr/>
        </p:nvPicPr>
        <p:blipFill>
          <a:blip r:embed="rId6">
            <a:alphaModFix/>
          </a:blip>
          <a:stretch>
            <a:fillRect/>
          </a:stretch>
        </p:blipFill>
        <p:spPr>
          <a:xfrm>
            <a:off x="6920860" y="3713165"/>
            <a:ext cx="1608158" cy="600466"/>
          </a:xfrm>
          <a:prstGeom prst="rect">
            <a:avLst/>
          </a:prstGeom>
          <a:noFill/>
          <a:ln>
            <a:noFill/>
          </a:ln>
        </p:spPr>
      </p:pic>
      <p:pic>
        <p:nvPicPr>
          <p:cNvPr id="475" name="Google Shape;475;p56"/>
          <p:cNvPicPr preferRelativeResize="0"/>
          <p:nvPr/>
        </p:nvPicPr>
        <p:blipFill>
          <a:blip r:embed="rId7">
            <a:alphaModFix/>
          </a:blip>
          <a:stretch>
            <a:fillRect/>
          </a:stretch>
        </p:blipFill>
        <p:spPr>
          <a:xfrm>
            <a:off x="3862026" y="3812185"/>
            <a:ext cx="2226152" cy="501447"/>
          </a:xfrm>
          <a:prstGeom prst="rect">
            <a:avLst/>
          </a:prstGeom>
          <a:noFill/>
          <a:ln>
            <a:noFill/>
          </a:ln>
        </p:spPr>
      </p:pic>
      <p:pic>
        <p:nvPicPr>
          <p:cNvPr id="476" name="Google Shape;476;p56"/>
          <p:cNvPicPr preferRelativeResize="0"/>
          <p:nvPr/>
        </p:nvPicPr>
        <p:blipFill>
          <a:blip r:embed="rId8">
            <a:alphaModFix/>
          </a:blip>
          <a:stretch>
            <a:fillRect/>
          </a:stretch>
        </p:blipFill>
        <p:spPr>
          <a:xfrm>
            <a:off x="12074042" y="2672831"/>
            <a:ext cx="2006104" cy="594237"/>
          </a:xfrm>
          <a:prstGeom prst="rect">
            <a:avLst/>
          </a:prstGeom>
          <a:noFill/>
          <a:ln>
            <a:noFill/>
          </a:ln>
        </p:spPr>
      </p:pic>
      <p:pic>
        <p:nvPicPr>
          <p:cNvPr id="477" name="Google Shape;477;p56"/>
          <p:cNvPicPr preferRelativeResize="0"/>
          <p:nvPr/>
        </p:nvPicPr>
        <p:blipFill>
          <a:blip r:embed="rId9">
            <a:alphaModFix/>
          </a:blip>
          <a:stretch>
            <a:fillRect/>
          </a:stretch>
        </p:blipFill>
        <p:spPr>
          <a:xfrm>
            <a:off x="9361712" y="3696019"/>
            <a:ext cx="2084316" cy="634760"/>
          </a:xfrm>
          <a:prstGeom prst="rect">
            <a:avLst/>
          </a:prstGeom>
          <a:noFill/>
          <a:ln>
            <a:noFill/>
          </a:ln>
        </p:spPr>
      </p:pic>
      <p:pic>
        <p:nvPicPr>
          <p:cNvPr id="478" name="Google Shape;478;p56"/>
          <p:cNvPicPr preferRelativeResize="0"/>
          <p:nvPr/>
        </p:nvPicPr>
        <p:blipFill>
          <a:blip r:embed="rId10">
            <a:alphaModFix/>
          </a:blip>
          <a:stretch>
            <a:fillRect/>
          </a:stretch>
        </p:blipFill>
        <p:spPr>
          <a:xfrm>
            <a:off x="14855709" y="2623674"/>
            <a:ext cx="2576316" cy="569946"/>
          </a:xfrm>
          <a:prstGeom prst="rect">
            <a:avLst/>
          </a:prstGeom>
          <a:noFill/>
          <a:ln>
            <a:noFill/>
          </a:ln>
        </p:spPr>
      </p:pic>
      <p:sp>
        <p:nvSpPr>
          <p:cNvPr id="479" name="Google Shape;479;p56"/>
          <p:cNvSpPr txBox="1"/>
          <p:nvPr>
            <p:ph type="title"/>
          </p:nvPr>
        </p:nvSpPr>
        <p:spPr>
          <a:xfrm>
            <a:off x="914400" y="2672830"/>
            <a:ext cx="1917600" cy="2868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sz="2400">
                <a:latin typeface="Open Sans"/>
                <a:ea typeface="Open Sans"/>
                <a:cs typeface="Open Sans"/>
                <a:sym typeface="Open Sans"/>
              </a:rPr>
              <a:t>Hosted Projects</a:t>
            </a:r>
            <a:endParaRPr b="1" sz="2400">
              <a:latin typeface="Open Sans"/>
              <a:ea typeface="Open Sans"/>
              <a:cs typeface="Open Sans"/>
              <a:sym typeface="Open Sans"/>
            </a:endParaRPr>
          </a:p>
        </p:txBody>
      </p:sp>
      <p:sp>
        <p:nvSpPr>
          <p:cNvPr id="480" name="Google Shape;480;p56"/>
          <p:cNvSpPr txBox="1"/>
          <p:nvPr>
            <p:ph type="title"/>
          </p:nvPr>
        </p:nvSpPr>
        <p:spPr>
          <a:xfrm>
            <a:off x="914400" y="7763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Strong Project Participation from China</a:t>
            </a:r>
            <a:endParaRPr/>
          </a:p>
        </p:txBody>
      </p:sp>
      <p:pic>
        <p:nvPicPr>
          <p:cNvPr id="481" name="Google Shape;481;p56"/>
          <p:cNvPicPr preferRelativeResize="0"/>
          <p:nvPr/>
        </p:nvPicPr>
        <p:blipFill>
          <a:blip r:embed="rId11">
            <a:alphaModFix/>
          </a:blip>
          <a:stretch>
            <a:fillRect/>
          </a:stretch>
        </p:blipFill>
        <p:spPr>
          <a:xfrm>
            <a:off x="3862024" y="4972779"/>
            <a:ext cx="2366611" cy="634761"/>
          </a:xfrm>
          <a:prstGeom prst="rect">
            <a:avLst/>
          </a:prstGeom>
          <a:noFill/>
          <a:ln>
            <a:noFill/>
          </a:ln>
        </p:spPr>
      </p:pic>
      <p:pic>
        <p:nvPicPr>
          <p:cNvPr id="482" name="Google Shape;482;p56"/>
          <p:cNvPicPr preferRelativeResize="0"/>
          <p:nvPr/>
        </p:nvPicPr>
        <p:blipFill>
          <a:blip r:embed="rId12">
            <a:alphaModFix/>
          </a:blip>
          <a:stretch>
            <a:fillRect/>
          </a:stretch>
        </p:blipFill>
        <p:spPr>
          <a:xfrm>
            <a:off x="9503547" y="2642722"/>
            <a:ext cx="1794946" cy="531854"/>
          </a:xfrm>
          <a:prstGeom prst="rect">
            <a:avLst/>
          </a:prstGeom>
          <a:noFill/>
          <a:ln>
            <a:noFill/>
          </a:ln>
        </p:spPr>
      </p:pic>
      <p:pic>
        <p:nvPicPr>
          <p:cNvPr id="483" name="Google Shape;483;p56"/>
          <p:cNvPicPr preferRelativeResize="0"/>
          <p:nvPr/>
        </p:nvPicPr>
        <p:blipFill>
          <a:blip r:embed="rId13">
            <a:alphaModFix/>
          </a:blip>
          <a:stretch>
            <a:fillRect/>
          </a:stretch>
        </p:blipFill>
        <p:spPr>
          <a:xfrm>
            <a:off x="11862706" y="3777936"/>
            <a:ext cx="2576318" cy="659596"/>
          </a:xfrm>
          <a:prstGeom prst="rect">
            <a:avLst/>
          </a:prstGeom>
          <a:noFill/>
          <a:ln>
            <a:noFill/>
          </a:ln>
        </p:spPr>
      </p:pic>
      <p:sp>
        <p:nvSpPr>
          <p:cNvPr id="484" name="Google Shape;484;p56"/>
          <p:cNvSpPr txBox="1"/>
          <p:nvPr>
            <p:ph type="title"/>
          </p:nvPr>
        </p:nvSpPr>
        <p:spPr>
          <a:xfrm>
            <a:off x="914400" y="6619375"/>
            <a:ext cx="2784300" cy="1923900"/>
          </a:xfrm>
          <a:prstGeom prst="rect">
            <a:avLst/>
          </a:prstGeom>
        </p:spPr>
        <p:txBody>
          <a:bodyPr anchorCtr="0" anchor="ctr" bIns="0" lIns="0" spcFirstLastPara="1" rIns="0" wrap="square" tIns="0">
            <a:noAutofit/>
          </a:bodyPr>
          <a:lstStyle/>
          <a:p>
            <a:pPr indent="0" lvl="0" marL="0" rtl="0" algn="l">
              <a:spcBef>
                <a:spcPts val="0"/>
              </a:spcBef>
              <a:spcAft>
                <a:spcPts val="0"/>
              </a:spcAft>
              <a:buSzPts val="990"/>
              <a:buNone/>
            </a:pPr>
            <a:r>
              <a:rPr b="1" lang="en" sz="2400">
                <a:latin typeface="Open Sans"/>
                <a:ea typeface="Open Sans"/>
                <a:cs typeface="Open Sans"/>
                <a:sym typeface="Open Sans"/>
              </a:rPr>
              <a:t>Organizations Hosting </a:t>
            </a:r>
            <a:endParaRPr b="1" sz="2400">
              <a:latin typeface="Open Sans"/>
              <a:ea typeface="Open Sans"/>
              <a:cs typeface="Open Sans"/>
              <a:sym typeface="Open Sans"/>
            </a:endParaRPr>
          </a:p>
          <a:p>
            <a:pPr indent="0" lvl="0" marL="0" rtl="0" algn="l">
              <a:spcBef>
                <a:spcPts val="0"/>
              </a:spcBef>
              <a:spcAft>
                <a:spcPts val="0"/>
              </a:spcAft>
              <a:buSzPts val="990"/>
              <a:buNone/>
            </a:pPr>
            <a:r>
              <a:rPr b="1" lang="en" sz="2400">
                <a:latin typeface="Open Sans"/>
                <a:ea typeface="Open Sans"/>
                <a:cs typeface="Open Sans"/>
                <a:sym typeface="Open Sans"/>
              </a:rPr>
              <a:t>Projects</a:t>
            </a:r>
            <a:endParaRPr b="1" sz="2400">
              <a:latin typeface="Open Sans"/>
              <a:ea typeface="Open Sans"/>
              <a:cs typeface="Open Sans"/>
              <a:sym typeface="Open Sans"/>
            </a:endParaRPr>
          </a:p>
        </p:txBody>
      </p:sp>
      <p:pic>
        <p:nvPicPr>
          <p:cNvPr id="485" name="Google Shape;485;p56"/>
          <p:cNvPicPr preferRelativeResize="0"/>
          <p:nvPr/>
        </p:nvPicPr>
        <p:blipFill>
          <a:blip r:embed="rId14">
            <a:alphaModFix/>
          </a:blip>
          <a:stretch>
            <a:fillRect/>
          </a:stretch>
        </p:blipFill>
        <p:spPr>
          <a:xfrm>
            <a:off x="3862024" y="7930890"/>
            <a:ext cx="2366599" cy="612404"/>
          </a:xfrm>
          <a:prstGeom prst="rect">
            <a:avLst/>
          </a:prstGeom>
          <a:noFill/>
          <a:ln>
            <a:noFill/>
          </a:ln>
        </p:spPr>
      </p:pic>
      <p:pic>
        <p:nvPicPr>
          <p:cNvPr id="486" name="Google Shape;486;p56"/>
          <p:cNvPicPr preferRelativeResize="0"/>
          <p:nvPr/>
        </p:nvPicPr>
        <p:blipFill>
          <a:blip r:embed="rId15">
            <a:alphaModFix/>
          </a:blip>
          <a:stretch>
            <a:fillRect/>
          </a:stretch>
        </p:blipFill>
        <p:spPr>
          <a:xfrm>
            <a:off x="9290787" y="8098820"/>
            <a:ext cx="2226169" cy="276508"/>
          </a:xfrm>
          <a:prstGeom prst="rect">
            <a:avLst/>
          </a:prstGeom>
          <a:noFill/>
          <a:ln>
            <a:noFill/>
          </a:ln>
        </p:spPr>
      </p:pic>
      <p:pic>
        <p:nvPicPr>
          <p:cNvPr id="487" name="Google Shape;487;p56"/>
          <p:cNvPicPr preferRelativeResize="0"/>
          <p:nvPr/>
        </p:nvPicPr>
        <p:blipFill>
          <a:blip r:embed="rId16">
            <a:alphaModFix/>
          </a:blip>
          <a:stretch>
            <a:fillRect/>
          </a:stretch>
        </p:blipFill>
        <p:spPr>
          <a:xfrm>
            <a:off x="12148626" y="8035040"/>
            <a:ext cx="1794947" cy="404091"/>
          </a:xfrm>
          <a:prstGeom prst="rect">
            <a:avLst/>
          </a:prstGeom>
          <a:noFill/>
          <a:ln>
            <a:noFill/>
          </a:ln>
        </p:spPr>
      </p:pic>
      <p:pic>
        <p:nvPicPr>
          <p:cNvPr id="488" name="Google Shape;488;p56"/>
          <p:cNvPicPr preferRelativeResize="0"/>
          <p:nvPr/>
        </p:nvPicPr>
        <p:blipFill>
          <a:blip r:embed="rId17">
            <a:alphaModFix/>
          </a:blip>
          <a:stretch>
            <a:fillRect/>
          </a:stretch>
        </p:blipFill>
        <p:spPr>
          <a:xfrm>
            <a:off x="9361716" y="6758567"/>
            <a:ext cx="2084318" cy="531229"/>
          </a:xfrm>
          <a:prstGeom prst="rect">
            <a:avLst/>
          </a:prstGeom>
          <a:noFill/>
          <a:ln>
            <a:noFill/>
          </a:ln>
        </p:spPr>
      </p:pic>
      <p:pic>
        <p:nvPicPr>
          <p:cNvPr id="489" name="Google Shape;489;p56"/>
          <p:cNvPicPr preferRelativeResize="0"/>
          <p:nvPr/>
        </p:nvPicPr>
        <p:blipFill>
          <a:blip r:embed="rId18">
            <a:alphaModFix/>
          </a:blip>
          <a:stretch>
            <a:fillRect/>
          </a:stretch>
        </p:blipFill>
        <p:spPr>
          <a:xfrm>
            <a:off x="14934350" y="7992701"/>
            <a:ext cx="1320851" cy="488786"/>
          </a:xfrm>
          <a:prstGeom prst="rect">
            <a:avLst/>
          </a:prstGeom>
          <a:noFill/>
          <a:ln>
            <a:noFill/>
          </a:ln>
        </p:spPr>
      </p:pic>
      <p:pic>
        <p:nvPicPr>
          <p:cNvPr id="490" name="Google Shape;490;p56"/>
          <p:cNvPicPr preferRelativeResize="0"/>
          <p:nvPr/>
        </p:nvPicPr>
        <p:blipFill>
          <a:blip r:embed="rId19">
            <a:alphaModFix/>
          </a:blip>
          <a:stretch>
            <a:fillRect/>
          </a:stretch>
        </p:blipFill>
        <p:spPr>
          <a:xfrm>
            <a:off x="6920872" y="6767021"/>
            <a:ext cx="1592218" cy="601552"/>
          </a:xfrm>
          <a:prstGeom prst="rect">
            <a:avLst/>
          </a:prstGeom>
          <a:noFill/>
          <a:ln>
            <a:noFill/>
          </a:ln>
        </p:spPr>
      </p:pic>
      <p:pic>
        <p:nvPicPr>
          <p:cNvPr id="491" name="Google Shape;491;p56"/>
          <p:cNvPicPr preferRelativeResize="0"/>
          <p:nvPr/>
        </p:nvPicPr>
        <p:blipFill>
          <a:blip r:embed="rId20">
            <a:alphaModFix/>
          </a:blip>
          <a:stretch>
            <a:fillRect/>
          </a:stretch>
        </p:blipFill>
        <p:spPr>
          <a:xfrm>
            <a:off x="6790776" y="7907490"/>
            <a:ext cx="1868336" cy="659185"/>
          </a:xfrm>
          <a:prstGeom prst="rect">
            <a:avLst/>
          </a:prstGeom>
          <a:noFill/>
          <a:ln>
            <a:noFill/>
          </a:ln>
        </p:spPr>
      </p:pic>
      <p:pic>
        <p:nvPicPr>
          <p:cNvPr id="492" name="Google Shape;492;p56"/>
          <p:cNvPicPr preferRelativeResize="0"/>
          <p:nvPr/>
        </p:nvPicPr>
        <p:blipFill>
          <a:blip r:embed="rId21">
            <a:alphaModFix/>
          </a:blip>
          <a:stretch>
            <a:fillRect/>
          </a:stretch>
        </p:blipFill>
        <p:spPr>
          <a:xfrm>
            <a:off x="12108717" y="6754829"/>
            <a:ext cx="2084316" cy="625919"/>
          </a:xfrm>
          <a:prstGeom prst="rect">
            <a:avLst/>
          </a:prstGeom>
          <a:noFill/>
          <a:ln>
            <a:noFill/>
          </a:ln>
        </p:spPr>
      </p:pic>
      <p:pic>
        <p:nvPicPr>
          <p:cNvPr id="493" name="Google Shape;493;p56"/>
          <p:cNvPicPr preferRelativeResize="0"/>
          <p:nvPr/>
        </p:nvPicPr>
        <p:blipFill rotWithShape="1">
          <a:blip r:embed="rId22">
            <a:alphaModFix/>
          </a:blip>
          <a:srcRect b="26481" l="0" r="0" t="26397"/>
          <a:stretch/>
        </p:blipFill>
        <p:spPr>
          <a:xfrm>
            <a:off x="3862000" y="6638342"/>
            <a:ext cx="2366597" cy="627255"/>
          </a:xfrm>
          <a:prstGeom prst="rect">
            <a:avLst/>
          </a:prstGeom>
          <a:noFill/>
          <a:ln>
            <a:noFill/>
          </a:ln>
        </p:spPr>
      </p:pic>
      <p:pic>
        <p:nvPicPr>
          <p:cNvPr id="494" name="Google Shape;494;p56"/>
          <p:cNvPicPr preferRelativeResize="0"/>
          <p:nvPr/>
        </p:nvPicPr>
        <p:blipFill>
          <a:blip r:embed="rId23">
            <a:alphaModFix/>
          </a:blip>
          <a:stretch>
            <a:fillRect/>
          </a:stretch>
        </p:blipFill>
        <p:spPr>
          <a:xfrm>
            <a:off x="14934351" y="6735774"/>
            <a:ext cx="2084317" cy="74083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7"/>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044">
                <a:latin typeface="Bitter"/>
                <a:ea typeface="Bitter"/>
                <a:cs typeface="Bitter"/>
                <a:sym typeface="Bitter"/>
              </a:rPr>
              <a:t>Focused Developer &amp; </a:t>
            </a:r>
            <a:r>
              <a:rPr lang="en" sz="6044">
                <a:latin typeface="Bitter"/>
                <a:ea typeface="Bitter"/>
                <a:cs typeface="Bitter"/>
                <a:sym typeface="Bitter"/>
              </a:rPr>
              <a:t>Community Marketing Effort</a:t>
            </a:r>
            <a:endParaRPr sz="6044">
              <a:latin typeface="Bitter"/>
              <a:ea typeface="Bitter"/>
              <a:cs typeface="Bitter"/>
              <a:sym typeface="Bitter"/>
            </a:endParaRPr>
          </a:p>
        </p:txBody>
      </p:sp>
      <p:sp>
        <p:nvSpPr>
          <p:cNvPr id="501" name="Google Shape;501;p57"/>
          <p:cNvSpPr txBox="1"/>
          <p:nvPr>
            <p:ph idx="4294967295" type="body"/>
          </p:nvPr>
        </p:nvSpPr>
        <p:spPr>
          <a:xfrm>
            <a:off x="2143125" y="2993250"/>
            <a:ext cx="7998300" cy="1837200"/>
          </a:xfrm>
          <a:prstGeom prst="rect">
            <a:avLst/>
          </a:prstGeom>
        </p:spPr>
        <p:txBody>
          <a:bodyPr anchorCtr="0" anchor="ctr" bIns="0" lIns="0" spcFirstLastPara="1" rIns="0" wrap="square" tIns="0">
            <a:normAutofit/>
          </a:bodyPr>
          <a:lstStyle/>
          <a:p>
            <a:pPr indent="0" lvl="0" marL="1371600" rtl="0" algn="l">
              <a:lnSpc>
                <a:spcPct val="115000"/>
              </a:lnSpc>
              <a:spcBef>
                <a:spcPts val="0"/>
              </a:spcBef>
              <a:spcAft>
                <a:spcPts val="0"/>
              </a:spcAft>
              <a:buNone/>
            </a:pPr>
            <a:r>
              <a:rPr lang="en" sz="2800">
                <a:latin typeface="Open Sans Medium"/>
                <a:ea typeface="Open Sans Medium"/>
                <a:cs typeface="Open Sans Medium"/>
                <a:sym typeface="Open Sans Medium"/>
              </a:rPr>
              <a:t>MarComm services to support community and ecosystem engagement </a:t>
            </a:r>
            <a:endParaRPr sz="2800">
              <a:latin typeface="Open Sans Medium"/>
              <a:ea typeface="Open Sans Medium"/>
              <a:cs typeface="Open Sans Medium"/>
              <a:sym typeface="Open Sans Medium"/>
            </a:endParaRPr>
          </a:p>
        </p:txBody>
      </p:sp>
      <p:sp>
        <p:nvSpPr>
          <p:cNvPr id="502" name="Google Shape;502;p57"/>
          <p:cNvSpPr txBox="1"/>
          <p:nvPr>
            <p:ph idx="4294967295" type="body"/>
          </p:nvPr>
        </p:nvSpPr>
        <p:spPr>
          <a:xfrm>
            <a:off x="9144000" y="3141825"/>
            <a:ext cx="8313600" cy="1320000"/>
          </a:xfrm>
          <a:prstGeom prst="rect">
            <a:avLst/>
          </a:prstGeom>
        </p:spPr>
        <p:txBody>
          <a:bodyPr anchorCtr="0" anchor="ctr" bIns="0" lIns="0" spcFirstLastPara="1" rIns="0" wrap="square" tIns="0">
            <a:normAutofit/>
          </a:bodyPr>
          <a:lstStyle/>
          <a:p>
            <a:pPr indent="0" lvl="0" marL="2057400" rtl="0" algn="l">
              <a:lnSpc>
                <a:spcPct val="100000"/>
              </a:lnSpc>
              <a:spcBef>
                <a:spcPts val="1800"/>
              </a:spcBef>
              <a:spcAft>
                <a:spcPts val="1800"/>
              </a:spcAft>
              <a:buNone/>
            </a:pPr>
            <a:r>
              <a:rPr lang="en" sz="2800">
                <a:latin typeface="Open Sans Medium"/>
                <a:ea typeface="Open Sans Medium"/>
                <a:cs typeface="Open Sans Medium"/>
                <a:sym typeface="Open Sans Medium"/>
              </a:rPr>
              <a:t>Events and community ecosystem building services</a:t>
            </a:r>
            <a:endParaRPr sz="2800">
              <a:latin typeface="Open Sans Medium"/>
              <a:ea typeface="Open Sans Medium"/>
              <a:cs typeface="Open Sans Medium"/>
              <a:sym typeface="Open Sans Medium"/>
            </a:endParaRPr>
          </a:p>
        </p:txBody>
      </p:sp>
      <p:sp>
        <p:nvSpPr>
          <p:cNvPr id="503" name="Google Shape;503;p5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504" name="Google Shape;504;p57"/>
          <p:cNvGrpSpPr/>
          <p:nvPr/>
        </p:nvGrpSpPr>
        <p:grpSpPr>
          <a:xfrm>
            <a:off x="1477798" y="5143501"/>
            <a:ext cx="6344043" cy="3852897"/>
            <a:chOff x="6163055" y="2041812"/>
            <a:chExt cx="4220640" cy="2825119"/>
          </a:xfrm>
        </p:grpSpPr>
        <p:sp>
          <p:nvSpPr>
            <p:cNvPr id="505" name="Google Shape;505;p57"/>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506" name="Google Shape;506;p57"/>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507" name="Google Shape;507;p57"/>
            <p:cNvSpPr txBox="1"/>
            <p:nvPr/>
          </p:nvSpPr>
          <p:spPr>
            <a:xfrm>
              <a:off x="6290793" y="2041812"/>
              <a:ext cx="1104900" cy="15207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Events and promotion</a:t>
              </a:r>
              <a:endParaRPr b="1" sz="1800">
                <a:solidFill>
                  <a:schemeClr val="lt1"/>
                </a:solidFill>
                <a:latin typeface="Open Sans"/>
                <a:ea typeface="Open Sans"/>
                <a:cs typeface="Open Sans"/>
                <a:sym typeface="Open Sans"/>
              </a:endParaRPr>
            </a:p>
          </p:txBody>
        </p:sp>
        <p:sp>
          <p:nvSpPr>
            <p:cNvPr id="508" name="Google Shape;508;p57"/>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09" name="Google Shape;509;p57"/>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10" name="Google Shape;510;p57"/>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11" name="Google Shape;511;p57"/>
            <p:cNvSpPr txBox="1"/>
            <p:nvPr/>
          </p:nvSpPr>
          <p:spPr>
            <a:xfrm>
              <a:off x="7085000" y="3718509"/>
              <a:ext cx="970500" cy="776100"/>
            </a:xfrm>
            <a:prstGeom prst="rect">
              <a:avLst/>
            </a:prstGeom>
            <a:solidFill>
              <a:schemeClr val="accent4"/>
            </a:solid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Project</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releases</a:t>
              </a:r>
              <a:endParaRPr b="1" sz="2000">
                <a:solidFill>
                  <a:srgbClr val="FFFFFF"/>
                </a:solidFill>
                <a:latin typeface="Open Sans"/>
                <a:ea typeface="Open Sans"/>
                <a:cs typeface="Open Sans"/>
                <a:sym typeface="Open Sans"/>
              </a:endParaRPr>
            </a:p>
          </p:txBody>
        </p:sp>
        <p:sp>
          <p:nvSpPr>
            <p:cNvPr id="512" name="Google Shape;512;p57"/>
            <p:cNvSpPr txBox="1"/>
            <p:nvPr/>
          </p:nvSpPr>
          <p:spPr>
            <a:xfrm>
              <a:off x="8394494" y="3636932"/>
              <a:ext cx="1296300" cy="961200"/>
            </a:xfrm>
            <a:prstGeom prst="rect">
              <a:avLst/>
            </a:prstGeom>
            <a:noFill/>
            <a:ln>
              <a:noFill/>
            </a:ln>
          </p:spPr>
          <p:txBody>
            <a:bodyPr anchorCtr="0" anchor="ctr" bIns="0" lIns="0" spcFirstLastPara="1" rIns="0" wrap="square" tIns="15275">
              <a:noAutofit/>
            </a:bodyPr>
            <a:lstStyle/>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Project cross</a:t>
              </a:r>
              <a:endParaRPr b="1" sz="2000">
                <a:solidFill>
                  <a:schemeClr val="lt2"/>
                </a:solidFill>
                <a:latin typeface="Open Sans"/>
                <a:ea typeface="Open Sans"/>
                <a:cs typeface="Open Sans"/>
                <a:sym typeface="Open Sans"/>
              </a:endParaRPr>
            </a:p>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collaboration</a:t>
              </a:r>
              <a:endParaRPr b="1" sz="2000">
                <a:solidFill>
                  <a:schemeClr val="lt2"/>
                </a:solidFill>
                <a:latin typeface="Open Sans"/>
                <a:ea typeface="Open Sans"/>
                <a:cs typeface="Open Sans"/>
                <a:sym typeface="Open Sans"/>
              </a:endParaRPr>
            </a:p>
          </p:txBody>
        </p:sp>
        <p:sp>
          <p:nvSpPr>
            <p:cNvPr id="513" name="Google Shape;513;p57"/>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514" name="Google Shape;514;p57"/>
            <p:cNvSpPr txBox="1"/>
            <p:nvPr/>
          </p:nvSpPr>
          <p:spPr>
            <a:xfrm>
              <a:off x="9154025" y="23845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Project </a:t>
              </a:r>
              <a:endParaRPr b="1" sz="2000">
                <a:solidFill>
                  <a:schemeClr val="lt1"/>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incubation</a:t>
              </a:r>
              <a:endParaRPr b="1" sz="2000">
                <a:solidFill>
                  <a:schemeClr val="lt1"/>
                </a:solidFill>
                <a:latin typeface="Open Sans"/>
                <a:ea typeface="Open Sans"/>
                <a:cs typeface="Open Sans"/>
                <a:sym typeface="Open Sans"/>
              </a:endParaRPr>
            </a:p>
          </p:txBody>
        </p:sp>
        <p:sp>
          <p:nvSpPr>
            <p:cNvPr id="515" name="Google Shape;515;p57"/>
            <p:cNvSpPr txBox="1"/>
            <p:nvPr/>
          </p:nvSpPr>
          <p:spPr>
            <a:xfrm>
              <a:off x="7720970" y="2049561"/>
              <a:ext cx="1104900" cy="15222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Project</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graduation</a:t>
              </a:r>
              <a:endParaRPr b="1" sz="1800">
                <a:solidFill>
                  <a:srgbClr val="FFFFFF"/>
                </a:solidFill>
                <a:latin typeface="Open Sans"/>
                <a:ea typeface="Open Sans"/>
                <a:cs typeface="Open Sans"/>
                <a:sym typeface="Open Sans"/>
              </a:endParaRPr>
            </a:p>
          </p:txBody>
        </p:sp>
      </p:grpSp>
      <p:sp>
        <p:nvSpPr>
          <p:cNvPr id="516" name="Google Shape;516;p57"/>
          <p:cNvSpPr/>
          <p:nvPr/>
        </p:nvSpPr>
        <p:spPr>
          <a:xfrm>
            <a:off x="13867392" y="6892221"/>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517" name="Google Shape;517;p57"/>
          <p:cNvSpPr/>
          <p:nvPr/>
        </p:nvSpPr>
        <p:spPr>
          <a:xfrm>
            <a:off x="10600877"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518" name="Google Shape;518;p57"/>
          <p:cNvSpPr txBox="1"/>
          <p:nvPr/>
        </p:nvSpPr>
        <p:spPr>
          <a:xfrm>
            <a:off x="10792900" y="518475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OSS Summits</a:t>
            </a:r>
            <a:endParaRPr b="1" sz="1800">
              <a:solidFill>
                <a:schemeClr val="lt1"/>
              </a:solidFill>
              <a:latin typeface="Open Sans"/>
              <a:ea typeface="Open Sans"/>
              <a:cs typeface="Open Sans"/>
              <a:sym typeface="Open Sans"/>
            </a:endParaRPr>
          </a:p>
        </p:txBody>
      </p:sp>
      <p:sp>
        <p:nvSpPr>
          <p:cNvPr id="519" name="Google Shape;519;p57"/>
          <p:cNvSpPr/>
          <p:nvPr/>
        </p:nvSpPr>
        <p:spPr>
          <a:xfrm>
            <a:off x="12754960"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20" name="Google Shape;520;p57"/>
          <p:cNvSpPr/>
          <p:nvPr/>
        </p:nvSpPr>
        <p:spPr>
          <a:xfrm>
            <a:off x="11693000" y="6921803"/>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21" name="Google Shape;521;p57"/>
          <p:cNvSpPr/>
          <p:nvPr/>
        </p:nvSpPr>
        <p:spPr>
          <a:xfrm>
            <a:off x="11711763" y="7587001"/>
            <a:ext cx="1997859" cy="714221"/>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522" name="Google Shape;522;p57"/>
          <p:cNvSpPr txBox="1"/>
          <p:nvPr/>
        </p:nvSpPr>
        <p:spPr>
          <a:xfrm>
            <a:off x="11712075" y="6920400"/>
            <a:ext cx="19977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LF AI &amp;</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 Data Days</a:t>
            </a:r>
            <a:endParaRPr b="1" sz="1800">
              <a:solidFill>
                <a:srgbClr val="FFFFFF"/>
              </a:solidFill>
              <a:latin typeface="Open Sans"/>
              <a:ea typeface="Open Sans"/>
              <a:cs typeface="Open Sans"/>
              <a:sym typeface="Open Sans"/>
            </a:endParaRPr>
          </a:p>
        </p:txBody>
      </p:sp>
      <p:sp>
        <p:nvSpPr>
          <p:cNvPr id="523" name="Google Shape;523;p57"/>
          <p:cNvSpPr txBox="1"/>
          <p:nvPr/>
        </p:nvSpPr>
        <p:spPr>
          <a:xfrm>
            <a:off x="14054950" y="6921801"/>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Kubernetes</a:t>
            </a:r>
            <a:endParaRPr b="1" sz="1800">
              <a:solidFill>
                <a:schemeClr val="lt2"/>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 &amp; AI</a:t>
            </a:r>
            <a:endParaRPr b="1" sz="1800">
              <a:solidFill>
                <a:schemeClr val="lt2"/>
              </a:solidFill>
              <a:latin typeface="Open Sans"/>
              <a:ea typeface="Open Sans"/>
              <a:cs typeface="Open Sans"/>
              <a:sym typeface="Open Sans"/>
            </a:endParaRPr>
          </a:p>
        </p:txBody>
      </p:sp>
      <p:sp>
        <p:nvSpPr>
          <p:cNvPr id="524" name="Google Shape;524;p57"/>
          <p:cNvSpPr/>
          <p:nvPr/>
        </p:nvSpPr>
        <p:spPr>
          <a:xfrm>
            <a:off x="14909040" y="5184266"/>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525" name="Google Shape;525;p57"/>
          <p:cNvSpPr txBox="1"/>
          <p:nvPr/>
        </p:nvSpPr>
        <p:spPr>
          <a:xfrm>
            <a:off x="15096600" y="5143500"/>
            <a:ext cx="1660800" cy="2076000"/>
          </a:xfrm>
          <a:prstGeom prst="rect">
            <a:avLst/>
          </a:prstGeom>
          <a:noFill/>
          <a:ln>
            <a:noFill/>
          </a:ln>
        </p:spPr>
        <p:txBody>
          <a:bodyPr anchorCtr="0" anchor="ctr" bIns="0" lIns="0" spcFirstLastPara="1" rIns="0" wrap="square" tIns="15275">
            <a:noAutofit/>
          </a:bodyPr>
          <a:lstStyle/>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AICON</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GOTC</a:t>
            </a:r>
            <a:endParaRPr b="1" sz="1800">
              <a:solidFill>
                <a:schemeClr val="lt1"/>
              </a:solidFill>
              <a:latin typeface="Open Sans"/>
              <a:ea typeface="Open Sans"/>
              <a:cs typeface="Open Sans"/>
              <a:sym typeface="Open Sans"/>
            </a:endParaRPr>
          </a:p>
        </p:txBody>
      </p:sp>
      <p:sp>
        <p:nvSpPr>
          <p:cNvPr id="526" name="Google Shape;526;p57"/>
          <p:cNvSpPr txBox="1"/>
          <p:nvPr/>
        </p:nvSpPr>
        <p:spPr>
          <a:xfrm>
            <a:off x="12942575" y="5153652"/>
            <a:ext cx="16608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KubeCon</a:t>
            </a:r>
            <a:endParaRPr b="1" sz="2000">
              <a:solidFill>
                <a:srgbClr val="FFFFFF"/>
              </a:solidFill>
              <a:latin typeface="Open Sans"/>
              <a:ea typeface="Open Sans"/>
              <a:cs typeface="Open Sans"/>
              <a:sym typeface="Open Sans"/>
            </a:endParaRPr>
          </a:p>
        </p:txBody>
      </p:sp>
      <p:sp>
        <p:nvSpPr>
          <p:cNvPr id="527" name="Google Shape;527;p57"/>
          <p:cNvSpPr/>
          <p:nvPr/>
        </p:nvSpPr>
        <p:spPr>
          <a:xfrm>
            <a:off x="9519417" y="6920959"/>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528" name="Google Shape;528;p57"/>
          <p:cNvSpPr txBox="1"/>
          <p:nvPr/>
        </p:nvSpPr>
        <p:spPr>
          <a:xfrm>
            <a:off x="9706975" y="692180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AI.Dev</a:t>
            </a:r>
            <a:endParaRPr b="1" sz="1800">
              <a:solidFill>
                <a:schemeClr val="lt2"/>
              </a:solidFill>
              <a:latin typeface="Open Sans"/>
              <a:ea typeface="Open Sans"/>
              <a:cs typeface="Open Sans"/>
              <a:sym typeface="Open Sans"/>
            </a:endParaRPr>
          </a:p>
        </p:txBody>
      </p:sp>
      <p:pic>
        <p:nvPicPr>
          <p:cNvPr id="529" name="Google Shape;529;p57"/>
          <p:cNvPicPr preferRelativeResize="0"/>
          <p:nvPr/>
        </p:nvPicPr>
        <p:blipFill>
          <a:blip r:embed="rId3">
            <a:alphaModFix/>
          </a:blip>
          <a:stretch>
            <a:fillRect/>
          </a:stretch>
        </p:blipFill>
        <p:spPr>
          <a:xfrm>
            <a:off x="1714102" y="3208075"/>
            <a:ext cx="1540824" cy="1540824"/>
          </a:xfrm>
          <a:prstGeom prst="rect">
            <a:avLst/>
          </a:prstGeom>
          <a:noFill/>
          <a:ln>
            <a:noFill/>
          </a:ln>
        </p:spPr>
      </p:pic>
      <p:pic>
        <p:nvPicPr>
          <p:cNvPr id="530" name="Google Shape;530;p57"/>
          <p:cNvPicPr preferRelativeResize="0"/>
          <p:nvPr/>
        </p:nvPicPr>
        <p:blipFill>
          <a:blip r:embed="rId4">
            <a:alphaModFix/>
          </a:blip>
          <a:stretch>
            <a:fillRect/>
          </a:stretch>
        </p:blipFill>
        <p:spPr>
          <a:xfrm>
            <a:off x="9697250" y="3101175"/>
            <a:ext cx="1458201" cy="145820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5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AI Challenges</a:t>
            </a:r>
            <a:endParaRPr/>
          </a:p>
        </p:txBody>
      </p:sp>
      <p:sp>
        <p:nvSpPr>
          <p:cNvPr id="536" name="Google Shape;536;p5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58"/>
          <p:cNvSpPr/>
          <p:nvPr/>
        </p:nvSpPr>
        <p:spPr>
          <a:xfrm>
            <a:off x="2442450" y="7794200"/>
            <a:ext cx="13985100" cy="787200"/>
          </a:xfrm>
          <a:prstGeom prst="rect">
            <a:avLst/>
          </a:prstGeom>
          <a:solidFill>
            <a:srgbClr val="8C0A7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Keeping track - Rapidly growing # of available models</a:t>
            </a:r>
            <a:endParaRPr b="1" sz="2600">
              <a:solidFill>
                <a:schemeClr val="lt1"/>
              </a:solidFill>
            </a:endParaRPr>
          </a:p>
        </p:txBody>
      </p:sp>
      <p:sp>
        <p:nvSpPr>
          <p:cNvPr id="538" name="Google Shape;538;p58"/>
          <p:cNvSpPr/>
          <p:nvPr/>
        </p:nvSpPr>
        <p:spPr>
          <a:xfrm>
            <a:off x="12411126" y="5180175"/>
            <a:ext cx="4016400" cy="22785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Open-washing</a:t>
            </a:r>
            <a:endParaRPr b="1" sz="2600">
              <a:solidFill>
                <a:schemeClr val="lt1"/>
              </a:solidFill>
            </a:endParaRPr>
          </a:p>
        </p:txBody>
      </p:sp>
      <p:sp>
        <p:nvSpPr>
          <p:cNvPr id="539" name="Google Shape;539;p58"/>
          <p:cNvSpPr/>
          <p:nvPr/>
        </p:nvSpPr>
        <p:spPr>
          <a:xfrm>
            <a:off x="2442475" y="2566150"/>
            <a:ext cx="4102800" cy="2278500"/>
          </a:xfrm>
          <a:prstGeom prst="rect">
            <a:avLst/>
          </a:prstGeom>
          <a:solidFill>
            <a:srgbClr val="741B4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No consistent definition of “open” in AI </a:t>
            </a:r>
            <a:endParaRPr b="1" sz="2600">
              <a:solidFill>
                <a:schemeClr val="lt1"/>
              </a:solidFill>
            </a:endParaRPr>
          </a:p>
        </p:txBody>
      </p:sp>
      <p:sp>
        <p:nvSpPr>
          <p:cNvPr id="540" name="Google Shape;540;p58"/>
          <p:cNvSpPr/>
          <p:nvPr/>
        </p:nvSpPr>
        <p:spPr>
          <a:xfrm>
            <a:off x="2442475" y="5180174"/>
            <a:ext cx="4102800" cy="2278500"/>
          </a:xfrm>
          <a:prstGeom prst="rect">
            <a:avLst/>
          </a:prstGeom>
          <a:solidFill>
            <a:srgbClr val="1155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Lack of understanding of license implications</a:t>
            </a:r>
            <a:endParaRPr b="1" sz="2600">
              <a:solidFill>
                <a:schemeClr val="lt1"/>
              </a:solidFill>
            </a:endParaRPr>
          </a:p>
        </p:txBody>
      </p:sp>
      <p:sp>
        <p:nvSpPr>
          <p:cNvPr id="541" name="Google Shape;541;p58"/>
          <p:cNvSpPr/>
          <p:nvPr/>
        </p:nvSpPr>
        <p:spPr>
          <a:xfrm>
            <a:off x="7426800" y="5180175"/>
            <a:ext cx="4102800" cy="2278500"/>
          </a:xfrm>
          <a:prstGeom prst="rect">
            <a:avLst/>
          </a:prstGeom>
          <a:solidFill>
            <a:srgbClr val="134F5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Many model components are not released </a:t>
            </a:r>
            <a:endParaRPr b="1" sz="2600">
              <a:solidFill>
                <a:schemeClr val="lt1"/>
              </a:solidFill>
            </a:endParaRPr>
          </a:p>
        </p:txBody>
      </p:sp>
      <p:sp>
        <p:nvSpPr>
          <p:cNvPr id="542" name="Google Shape;542;p58"/>
          <p:cNvSpPr/>
          <p:nvPr/>
        </p:nvSpPr>
        <p:spPr>
          <a:xfrm>
            <a:off x="12411113" y="2566150"/>
            <a:ext cx="4016400" cy="22785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Modified licenses, inclusion of AUPs (Acceptable Use Policies)</a:t>
            </a:r>
            <a:endParaRPr b="1" sz="2600">
              <a:solidFill>
                <a:schemeClr val="lt1"/>
              </a:solidFill>
            </a:endParaRPr>
          </a:p>
        </p:txBody>
      </p:sp>
      <p:sp>
        <p:nvSpPr>
          <p:cNvPr id="543" name="Google Shape;543;p58"/>
          <p:cNvSpPr/>
          <p:nvPr/>
        </p:nvSpPr>
        <p:spPr>
          <a:xfrm>
            <a:off x="7469988" y="2566149"/>
            <a:ext cx="4016400" cy="2278500"/>
          </a:xfrm>
          <a:prstGeom prst="rect">
            <a:avLst/>
          </a:prstGeom>
          <a:solidFill>
            <a:srgbClr val="351C7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Open source software licenses used on non-software elements</a:t>
            </a:r>
            <a:endParaRPr b="1" sz="2600">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type="title"/>
          </p:nvPr>
        </p:nvSpPr>
        <p:spPr>
          <a:xfrm>
            <a:off x="623400" y="1597200"/>
            <a:ext cx="17041200" cy="7092600"/>
          </a:xfrm>
          <a:prstGeom prst="rect">
            <a:avLst/>
          </a:prstGeom>
        </p:spPr>
        <p:txBody>
          <a:bodyPr anchorCtr="0" anchor="ctr" bIns="0" lIns="0" spcFirstLastPara="1" rIns="0" wrap="square" tIns="0">
            <a:noAutofit/>
          </a:bodyPr>
          <a:lstStyle/>
          <a:p>
            <a:pPr indent="0" lvl="0" marL="0" rtl="0" algn="l">
              <a:spcBef>
                <a:spcPts val="0"/>
              </a:spcBef>
              <a:spcAft>
                <a:spcPts val="0"/>
              </a:spcAft>
              <a:buSzPts val="2000"/>
              <a:buNone/>
            </a:pPr>
            <a:r>
              <a:rPr lang="en" sz="4700">
                <a:latin typeface="Roboto Slab"/>
                <a:ea typeface="Roboto Slab"/>
                <a:cs typeface="Roboto Slab"/>
                <a:sym typeface="Roboto Slab"/>
              </a:rPr>
              <a:t>LF AI &amp; Data is a neutral facilitator that brings experience and credibility to its projects and initiatives.</a:t>
            </a:r>
            <a:endParaRPr sz="4700">
              <a:latin typeface="Roboto Slab"/>
              <a:ea typeface="Roboto Slab"/>
              <a:cs typeface="Roboto Slab"/>
              <a:sym typeface="Roboto Slab"/>
            </a:endParaRPr>
          </a:p>
          <a:p>
            <a:pPr indent="0" lvl="0" marL="0" rtl="0" algn="l">
              <a:spcBef>
                <a:spcPts val="0"/>
              </a:spcBef>
              <a:spcAft>
                <a:spcPts val="0"/>
              </a:spcAft>
              <a:buSzPts val="2000"/>
              <a:buNone/>
            </a:pPr>
            <a:r>
              <a:t/>
            </a:r>
            <a:endParaRPr sz="4700">
              <a:latin typeface="Roboto Slab"/>
              <a:ea typeface="Roboto Slab"/>
              <a:cs typeface="Roboto Slab"/>
              <a:sym typeface="Roboto Slab"/>
            </a:endParaRPr>
          </a:p>
          <a:p>
            <a:pPr indent="0" lvl="0" marL="0" rtl="0" algn="l">
              <a:spcBef>
                <a:spcPts val="0"/>
              </a:spcBef>
              <a:spcAft>
                <a:spcPts val="0"/>
              </a:spcAft>
              <a:buSzPts val="2000"/>
              <a:buNone/>
            </a:pPr>
            <a:r>
              <a:rPr lang="en" sz="4700">
                <a:latin typeface="Roboto Slab"/>
                <a:ea typeface="Roboto Slab"/>
                <a:cs typeface="Roboto Slab"/>
                <a:sym typeface="Roboto Slab"/>
              </a:rPr>
              <a:t>We host critical assets for AI &amp; Data technology infrastructure and bring together the world’s top developers, organizations, end users, and vendors to identify and contribute to the projects and initiatives that address industry challenges for the benefit of all participants.</a:t>
            </a:r>
            <a:endParaRPr sz="4700">
              <a:latin typeface="Roboto Slab"/>
              <a:ea typeface="Roboto Slab"/>
              <a:cs typeface="Roboto Slab"/>
              <a:sym typeface="Roboto Slab"/>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7" name="Shape 547"/>
        <p:cNvGrpSpPr/>
        <p:nvPr/>
      </p:nvGrpSpPr>
      <p:grpSpPr>
        <a:xfrm>
          <a:off x="0" y="0"/>
          <a:ext cx="0" cy="0"/>
          <a:chOff x="0" y="0"/>
          <a:chExt cx="0" cy="0"/>
        </a:xfrm>
      </p:grpSpPr>
      <p:sp>
        <p:nvSpPr>
          <p:cNvPr id="548" name="Google Shape;548;p59"/>
          <p:cNvSpPr txBox="1"/>
          <p:nvPr/>
        </p:nvSpPr>
        <p:spPr>
          <a:xfrm>
            <a:off x="13226198" y="4507262"/>
            <a:ext cx="2255400" cy="1267200"/>
          </a:xfrm>
          <a:prstGeom prst="rect">
            <a:avLst/>
          </a:prstGeom>
          <a:noFill/>
          <a:ln>
            <a:noFill/>
          </a:ln>
        </p:spPr>
        <p:txBody>
          <a:bodyPr anchorCtr="0" anchor="t"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800" u="none" cap="none" strike="noStrike">
              <a:solidFill>
                <a:schemeClr val="lt1"/>
              </a:solidFill>
              <a:latin typeface="Open Sans"/>
              <a:ea typeface="Open Sans"/>
              <a:cs typeface="Open Sans"/>
              <a:sym typeface="Open Sans"/>
            </a:endParaRPr>
          </a:p>
        </p:txBody>
      </p:sp>
      <p:sp>
        <p:nvSpPr>
          <p:cNvPr id="549" name="Google Shape;549;p59"/>
          <p:cNvSpPr/>
          <p:nvPr/>
        </p:nvSpPr>
        <p:spPr>
          <a:xfrm>
            <a:off x="9337593" y="3125550"/>
            <a:ext cx="5808600" cy="2413800"/>
          </a:xfrm>
          <a:prstGeom prst="rect">
            <a:avLst/>
          </a:prstGeom>
          <a:solidFill>
            <a:schemeClr val="accent2"/>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Neutral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Trusted neutral foundation hosting projects and their IP, increasing the willingness of  organizations to collaborate &amp; contribute</a:t>
            </a:r>
            <a:endParaRPr sz="1800">
              <a:solidFill>
                <a:schemeClr val="lt1"/>
              </a:solidFill>
              <a:latin typeface="Open Sans"/>
              <a:ea typeface="Open Sans"/>
              <a:cs typeface="Open Sans"/>
              <a:sym typeface="Open Sans"/>
            </a:endParaRPr>
          </a:p>
        </p:txBody>
      </p:sp>
      <p:sp>
        <p:nvSpPr>
          <p:cNvPr id="550" name="Google Shape;550;p59"/>
          <p:cNvSpPr/>
          <p:nvPr/>
        </p:nvSpPr>
        <p:spPr>
          <a:xfrm>
            <a:off x="9337597" y="5934499"/>
            <a:ext cx="5808600" cy="2413800"/>
          </a:xfrm>
          <a:prstGeom prst="rect">
            <a:avLst/>
          </a:prstGeom>
          <a:solidFill>
            <a:schemeClr val="accent3"/>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Open Governance</a:t>
            </a:r>
            <a:endParaRPr b="1"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Open, transparent and fair governance model across all efforts and projects in the Linux Foundation and its umbrella foundations</a:t>
            </a:r>
            <a:endParaRPr sz="1800"/>
          </a:p>
        </p:txBody>
      </p:sp>
      <p:sp>
        <p:nvSpPr>
          <p:cNvPr id="551" name="Google Shape;551;p5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Launch Generative AI Commons in the LF?</a:t>
            </a:r>
            <a:endParaRPr/>
          </a:p>
        </p:txBody>
      </p:sp>
      <p:sp>
        <p:nvSpPr>
          <p:cNvPr id="552" name="Google Shape;552;p59"/>
          <p:cNvSpPr txBox="1"/>
          <p:nvPr/>
        </p:nvSpPr>
        <p:spPr>
          <a:xfrm>
            <a:off x="4502794" y="3688412"/>
            <a:ext cx="2570400" cy="1267200"/>
          </a:xfrm>
          <a:prstGeom prst="rect">
            <a:avLst/>
          </a:prstGeom>
          <a:noFill/>
          <a:ln>
            <a:noFill/>
          </a:ln>
        </p:spPr>
        <p:txBody>
          <a:bodyPr anchorCtr="0" anchor="ctr"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400" u="none" cap="none" strike="noStrike">
              <a:solidFill>
                <a:schemeClr val="lt1"/>
              </a:solidFill>
              <a:latin typeface="Open Sans"/>
              <a:ea typeface="Open Sans"/>
              <a:cs typeface="Open Sans"/>
              <a:sym typeface="Open Sans"/>
            </a:endParaRPr>
          </a:p>
        </p:txBody>
      </p:sp>
      <p:sp>
        <p:nvSpPr>
          <p:cNvPr id="553" name="Google Shape;553;p59"/>
          <p:cNvSpPr/>
          <p:nvPr/>
        </p:nvSpPr>
        <p:spPr>
          <a:xfrm>
            <a:off x="3141807" y="3125550"/>
            <a:ext cx="5808600" cy="2413800"/>
          </a:xfrm>
          <a:prstGeom prst="rect">
            <a:avLst/>
          </a:prstGeom>
          <a:solidFill>
            <a:schemeClr val="accent1"/>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Not-for-profit</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A non-profit that hosts and promotes the collaborative development of open source projects (sw, hw, standards)</a:t>
            </a:r>
            <a:endParaRPr sz="1800">
              <a:solidFill>
                <a:schemeClr val="lt1"/>
              </a:solidFill>
              <a:latin typeface="Open Sans"/>
              <a:ea typeface="Open Sans"/>
              <a:cs typeface="Open Sans"/>
              <a:sym typeface="Open Sans"/>
            </a:endParaRPr>
          </a:p>
        </p:txBody>
      </p:sp>
      <p:sp>
        <p:nvSpPr>
          <p:cNvPr id="554" name="Google Shape;554;p59"/>
          <p:cNvSpPr/>
          <p:nvPr/>
        </p:nvSpPr>
        <p:spPr>
          <a:xfrm>
            <a:off x="3141803" y="5934501"/>
            <a:ext cx="5808600" cy="2413800"/>
          </a:xfrm>
          <a:prstGeom prst="rect">
            <a:avLst/>
          </a:prstGeom>
          <a:solidFill>
            <a:srgbClr val="1155CC"/>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Credible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3000+ members, 1000+ open source projects, launching cross industry efforts, leading oss technologies in all industry sectors</a:t>
            </a:r>
            <a:endParaRPr sz="1800">
              <a:solidFill>
                <a:schemeClr val="lt1"/>
              </a:solidFill>
              <a:latin typeface="Open Sans"/>
              <a:ea typeface="Open Sans"/>
              <a:cs typeface="Open Sans"/>
              <a:sym typeface="Open Sans"/>
            </a:endParaRPr>
          </a:p>
        </p:txBody>
      </p:sp>
      <p:sp>
        <p:nvSpPr>
          <p:cNvPr id="555" name="Google Shape;555;p5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sp>
        <p:nvSpPr>
          <p:cNvPr id="560" name="Google Shape;560;p60"/>
          <p:cNvSpPr/>
          <p:nvPr/>
        </p:nvSpPr>
        <p:spPr>
          <a:xfrm>
            <a:off x="623400" y="223850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Growth</a:t>
            </a:r>
            <a:endParaRPr b="1" sz="26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Build momentum within the LF community of thousands members</a:t>
            </a:r>
            <a:endParaRPr sz="1800">
              <a:solidFill>
                <a:schemeClr val="lt1"/>
              </a:solidFill>
              <a:latin typeface="Open Sans"/>
              <a:ea typeface="Open Sans"/>
              <a:cs typeface="Open Sans"/>
              <a:sym typeface="Open Sans"/>
            </a:endParaRPr>
          </a:p>
        </p:txBody>
      </p:sp>
      <p:sp>
        <p:nvSpPr>
          <p:cNvPr id="561" name="Google Shape;561;p60"/>
          <p:cNvSpPr/>
          <p:nvPr/>
        </p:nvSpPr>
        <p:spPr>
          <a:xfrm>
            <a:off x="6163420" y="2238500"/>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Financial Support </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Raise and manage funds for the projects or launched efforts</a:t>
            </a:r>
            <a:endParaRPr sz="1800">
              <a:solidFill>
                <a:schemeClr val="lt1"/>
              </a:solidFill>
              <a:latin typeface="Open Sans"/>
              <a:ea typeface="Open Sans"/>
              <a:cs typeface="Open Sans"/>
              <a:sym typeface="Open Sans"/>
            </a:endParaRPr>
          </a:p>
        </p:txBody>
      </p:sp>
      <p:sp>
        <p:nvSpPr>
          <p:cNvPr id="562" name="Google Shape;562;p60"/>
          <p:cNvSpPr/>
          <p:nvPr/>
        </p:nvSpPr>
        <p:spPr>
          <a:xfrm>
            <a:off x="11703439" y="2238500"/>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Experience</a:t>
            </a:r>
            <a:endParaRPr b="1" sz="2600">
              <a:solidFill>
                <a:schemeClr val="lt1"/>
              </a:solidFill>
              <a:latin typeface="Open Sans"/>
              <a:ea typeface="Open Sans"/>
              <a:cs typeface="Open Sans"/>
              <a:sym typeface="Open Sans"/>
            </a:endParaRPr>
          </a:p>
          <a:p>
            <a:pPr indent="0" lvl="0" marL="0" marR="0" rtl="0" algn="ctr">
              <a:lnSpc>
                <a:spcPct val="115000"/>
              </a:lnSpc>
              <a:spcBef>
                <a:spcPts val="0"/>
              </a:spcBef>
              <a:spcAft>
                <a:spcPts val="1000"/>
              </a:spcAft>
              <a:buClr>
                <a:srgbClr val="000000"/>
              </a:buClr>
              <a:buSzPts val="1800"/>
              <a:buFont typeface="Arial"/>
              <a:buNone/>
            </a:pPr>
            <a:r>
              <a:rPr lang="en" sz="1800">
                <a:solidFill>
                  <a:schemeClr val="lt1"/>
                </a:solidFill>
                <a:latin typeface="Open Sans"/>
                <a:ea typeface="Open Sans"/>
                <a:cs typeface="Open Sans"/>
                <a:sym typeface="Open Sans"/>
              </a:rPr>
              <a:t>A team of professional dedicated staff who share deep open source experience</a:t>
            </a:r>
            <a:endParaRPr sz="1800">
              <a:solidFill>
                <a:schemeClr val="lt1"/>
              </a:solidFill>
              <a:latin typeface="Open Sans"/>
              <a:ea typeface="Open Sans"/>
              <a:cs typeface="Open Sans"/>
              <a:sym typeface="Open Sans"/>
            </a:endParaRPr>
          </a:p>
        </p:txBody>
      </p:sp>
      <p:sp>
        <p:nvSpPr>
          <p:cNvPr id="563" name="Google Shape;563;p60"/>
          <p:cNvSpPr/>
          <p:nvPr/>
        </p:nvSpPr>
        <p:spPr>
          <a:xfrm>
            <a:off x="623404" y="4447406"/>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Asset Manager</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2000">
                <a:solidFill>
                  <a:schemeClr val="lt1"/>
                </a:solidFill>
                <a:latin typeface="Open Sans"/>
                <a:ea typeface="Open Sans"/>
                <a:cs typeface="Open Sans"/>
                <a:sym typeface="Open Sans"/>
              </a:rPr>
              <a:t>Manage project/community assets with deep expertise at large scale</a:t>
            </a:r>
            <a:endParaRPr sz="2000">
              <a:solidFill>
                <a:schemeClr val="lt1"/>
              </a:solidFill>
              <a:latin typeface="Open Sans"/>
              <a:ea typeface="Open Sans"/>
              <a:cs typeface="Open Sans"/>
              <a:sym typeface="Open Sans"/>
            </a:endParaRPr>
          </a:p>
        </p:txBody>
      </p:sp>
      <p:sp>
        <p:nvSpPr>
          <p:cNvPr id="564" name="Google Shape;564;p60"/>
          <p:cNvSpPr/>
          <p:nvPr/>
        </p:nvSpPr>
        <p:spPr>
          <a:xfrm>
            <a:off x="6163420" y="4447425"/>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Ecosystem Builder</a:t>
            </a:r>
            <a:endParaRPr sz="2000">
              <a:solidFill>
                <a:schemeClr val="lt1"/>
              </a:solidFill>
              <a:latin typeface="Open Sans"/>
              <a:ea typeface="Open Sans"/>
              <a:cs typeface="Open Sans"/>
              <a:sym typeface="Open Sans"/>
            </a:endParaRPr>
          </a:p>
          <a:p>
            <a:pPr indent="0" lvl="0" marL="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Building ecosystems across oss, open hw, standards, and data sharing </a:t>
            </a:r>
            <a:endParaRPr sz="1800">
              <a:solidFill>
                <a:schemeClr val="lt1"/>
              </a:solidFill>
              <a:latin typeface="Open Sans"/>
              <a:ea typeface="Open Sans"/>
              <a:cs typeface="Open Sans"/>
              <a:sym typeface="Open Sans"/>
            </a:endParaRPr>
          </a:p>
        </p:txBody>
      </p:sp>
      <p:sp>
        <p:nvSpPr>
          <p:cNvPr id="565" name="Google Shape;565;p60"/>
          <p:cNvSpPr/>
          <p:nvPr/>
        </p:nvSpPr>
        <p:spPr>
          <a:xfrm>
            <a:off x="11703432" y="4447406"/>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Credible Entity</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In launching cross industry efforts, leading oss technologies in all sectors</a:t>
            </a:r>
            <a:endParaRPr sz="1800">
              <a:solidFill>
                <a:schemeClr val="lt1"/>
              </a:solidFill>
              <a:latin typeface="Open Sans"/>
              <a:ea typeface="Open Sans"/>
              <a:cs typeface="Open Sans"/>
              <a:sym typeface="Open Sans"/>
            </a:endParaRPr>
          </a:p>
        </p:txBody>
      </p:sp>
      <p:sp>
        <p:nvSpPr>
          <p:cNvPr id="566" name="Google Shape;566;p6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Available Support Programs</a:t>
            </a:r>
            <a:endParaRPr/>
          </a:p>
        </p:txBody>
      </p:sp>
      <p:sp>
        <p:nvSpPr>
          <p:cNvPr id="567" name="Google Shape;567;p60"/>
          <p:cNvSpPr/>
          <p:nvPr/>
        </p:nvSpPr>
        <p:spPr>
          <a:xfrm>
            <a:off x="623407" y="665631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Resources </a:t>
            </a:r>
            <a:endParaRPr b="1"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Events, PM support, community, LFX Platform, marketing, training &amp; cert, IT, Creative, market services</a:t>
            </a:r>
            <a:endParaRPr sz="1800">
              <a:solidFill>
                <a:schemeClr val="lt1"/>
              </a:solidFill>
              <a:latin typeface="Open Sans"/>
              <a:ea typeface="Open Sans"/>
              <a:cs typeface="Open Sans"/>
              <a:sym typeface="Open Sans"/>
            </a:endParaRPr>
          </a:p>
        </p:txBody>
      </p:sp>
      <p:sp>
        <p:nvSpPr>
          <p:cNvPr id="568" name="Google Shape;568;p60"/>
          <p:cNvSpPr/>
          <p:nvPr/>
        </p:nvSpPr>
        <p:spPr>
          <a:xfrm>
            <a:off x="6163420" y="6656398"/>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Legal Services</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Trademark management, license compliance, export control filings, DCOs, CLAs, etc.</a:t>
            </a:r>
            <a:endParaRPr sz="1800">
              <a:solidFill>
                <a:schemeClr val="lt1"/>
              </a:solidFill>
              <a:latin typeface="Open Sans"/>
              <a:ea typeface="Open Sans"/>
              <a:cs typeface="Open Sans"/>
              <a:sym typeface="Open Sans"/>
            </a:endParaRPr>
          </a:p>
        </p:txBody>
      </p:sp>
      <p:sp>
        <p:nvSpPr>
          <p:cNvPr id="569" name="Google Shape;569;p6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4" name="Shape 574"/>
        <p:cNvGrpSpPr/>
        <p:nvPr/>
      </p:nvGrpSpPr>
      <p:grpSpPr>
        <a:xfrm>
          <a:off x="0" y="0"/>
          <a:ext cx="0" cy="0"/>
          <a:chOff x="0" y="0"/>
          <a:chExt cx="0" cy="0"/>
        </a:xfrm>
      </p:grpSpPr>
      <p:sp>
        <p:nvSpPr>
          <p:cNvPr id="575" name="Google Shape;575;p61"/>
          <p:cNvSpPr txBox="1"/>
          <p:nvPr>
            <p:ph idx="4294967295" type="title"/>
          </p:nvPr>
        </p:nvSpPr>
        <p:spPr>
          <a:xfrm>
            <a:off x="593794" y="890059"/>
            <a:ext cx="16779600" cy="981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Generative AI Commons - Initial Workstreams</a:t>
            </a:r>
            <a:endParaRPr/>
          </a:p>
        </p:txBody>
      </p:sp>
      <p:sp>
        <p:nvSpPr>
          <p:cNvPr id="576" name="Google Shape;576;p61"/>
          <p:cNvSpPr/>
          <p:nvPr/>
        </p:nvSpPr>
        <p:spPr>
          <a:xfrm>
            <a:off x="1123575" y="2389391"/>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Emerging LLM Architectures</a:t>
            </a:r>
            <a:endParaRPr sz="2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Curation of oss projects</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Security </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Privacy</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Trusted &amp; responsible AI </a:t>
            </a:r>
            <a:endParaRPr sz="1800">
              <a:solidFill>
                <a:srgbClr val="FFFFFF"/>
              </a:solidFill>
              <a:latin typeface="Open Sans"/>
              <a:ea typeface="Open Sans"/>
              <a:cs typeface="Open Sans"/>
              <a:sym typeface="Open Sans"/>
            </a:endParaRPr>
          </a:p>
        </p:txBody>
      </p:sp>
      <p:sp>
        <p:nvSpPr>
          <p:cNvPr id="577" name="Google Shape;577;p61"/>
          <p:cNvSpPr/>
          <p:nvPr/>
        </p:nvSpPr>
        <p:spPr>
          <a:xfrm>
            <a:off x="9326675" y="5834925"/>
            <a:ext cx="5162700" cy="2822100"/>
          </a:xfrm>
          <a:prstGeom prst="rect">
            <a:avLst/>
          </a:prstGeom>
          <a:solidFill>
            <a:srgbClr val="0088FF"/>
          </a:solidFill>
          <a:ln>
            <a:noFill/>
          </a:ln>
        </p:spPr>
        <p:txBody>
          <a:bodyPr anchorCtr="0" anchor="t" bIns="243800" lIns="429750" spcFirstLastPara="1" rIns="42975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Openness Framework</a:t>
            </a:r>
            <a:endParaRPr sz="28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rgbClr val="FFFFFF"/>
                </a:solidFill>
                <a:latin typeface="Open Sans"/>
                <a:ea typeface="Open Sans"/>
                <a:cs typeface="Open Sans"/>
                <a:sym typeface="Open Sans"/>
              </a:rPr>
              <a:t>A </a:t>
            </a:r>
            <a:r>
              <a:rPr lang="en" sz="1800">
                <a:solidFill>
                  <a:schemeClr val="lt1"/>
                </a:solidFill>
                <a:latin typeface="Open Sans"/>
                <a:ea typeface="Open Sans"/>
                <a:cs typeface="Open Sans"/>
                <a:sym typeface="Open Sans"/>
              </a:rPr>
              <a:t>framework to evaluate the openness of ML models by measure of how many of its elements are made available under an open source license.</a:t>
            </a:r>
            <a:endParaRPr sz="1800">
              <a:solidFill>
                <a:srgbClr val="FFFFFF"/>
              </a:solidFill>
              <a:latin typeface="Open Sans"/>
              <a:ea typeface="Open Sans"/>
              <a:cs typeface="Open Sans"/>
              <a:sym typeface="Open Sans"/>
            </a:endParaRPr>
          </a:p>
        </p:txBody>
      </p:sp>
      <p:sp>
        <p:nvSpPr>
          <p:cNvPr id="578" name="Google Shape;578;p61"/>
          <p:cNvSpPr/>
          <p:nvPr/>
        </p:nvSpPr>
        <p:spPr>
          <a:xfrm>
            <a:off x="6554684" y="2389391"/>
            <a:ext cx="5162700" cy="32622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Model-Centric</a:t>
            </a:r>
            <a:endParaRPr sz="28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Collaborating on building foundational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Gen AI tools</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Application framework tools </a:t>
            </a:r>
            <a:endParaRPr sz="2100">
              <a:solidFill>
                <a:schemeClr val="lt1"/>
              </a:solidFill>
              <a:latin typeface="Open Sans"/>
              <a:ea typeface="Open Sans"/>
              <a:cs typeface="Open Sans"/>
              <a:sym typeface="Open Sans"/>
            </a:endParaRPr>
          </a:p>
        </p:txBody>
      </p:sp>
      <p:sp>
        <p:nvSpPr>
          <p:cNvPr id="579" name="Google Shape;579;p61"/>
          <p:cNvSpPr/>
          <p:nvPr/>
        </p:nvSpPr>
        <p:spPr>
          <a:xfrm>
            <a:off x="11913342" y="2389250"/>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Data-Centric</a:t>
            </a:r>
            <a:endParaRPr b="1" sz="2800">
              <a:solidFill>
                <a:schemeClr val="lt1"/>
              </a:solidFill>
              <a:latin typeface="Open Sans"/>
              <a:ea typeface="Open Sans"/>
              <a:cs typeface="Open Sans"/>
              <a:sym typeface="Open Sans"/>
            </a:endParaRPr>
          </a:p>
          <a:p>
            <a:pPr indent="-571500" lvl="0" marL="914400" rtl="0" algn="l">
              <a:lnSpc>
                <a:spcPct val="115000"/>
              </a:lnSpc>
              <a:spcBef>
                <a:spcPts val="2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and curating open source datasets</a:t>
            </a:r>
            <a:endParaRPr sz="1800">
              <a:solidFill>
                <a:schemeClr val="lt1"/>
              </a:solidFill>
              <a:latin typeface="Open Sans"/>
              <a:ea typeface="Open Sans"/>
              <a:cs typeface="Open Sans"/>
              <a:sym typeface="Open Sans"/>
            </a:endParaRPr>
          </a:p>
          <a:p>
            <a:pPr indent="-571500" lvl="0" marL="914400" rtl="0" algn="l">
              <a:lnSpc>
                <a:spcPct val="115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Data supporting tools (db, annotation, labeling, workflow, etc.) </a:t>
            </a:r>
            <a:endParaRPr sz="1800">
              <a:solidFill>
                <a:schemeClr val="lt1"/>
              </a:solidFill>
              <a:latin typeface="Open Sans"/>
              <a:ea typeface="Open Sans"/>
              <a:cs typeface="Open Sans"/>
              <a:sym typeface="Open Sans"/>
            </a:endParaRPr>
          </a:p>
          <a:p>
            <a:pPr indent="0" lvl="0" marL="177800" rtl="0" algn="ctr">
              <a:lnSpc>
                <a:spcPct val="115000"/>
              </a:lnSpc>
              <a:spcBef>
                <a:spcPts val="0"/>
              </a:spcBef>
              <a:spcAft>
                <a:spcPts val="0"/>
              </a:spcAft>
              <a:buNone/>
            </a:pPr>
            <a:r>
              <a:t/>
            </a:r>
            <a:endParaRPr sz="2200">
              <a:solidFill>
                <a:schemeClr val="lt1"/>
              </a:solidFill>
              <a:latin typeface="Open Sans"/>
              <a:ea typeface="Open Sans"/>
              <a:cs typeface="Open Sans"/>
              <a:sym typeface="Open Sans"/>
            </a:endParaRPr>
          </a:p>
        </p:txBody>
      </p:sp>
      <p:sp>
        <p:nvSpPr>
          <p:cNvPr id="580" name="Google Shape;580;p61"/>
          <p:cNvSpPr/>
          <p:nvPr/>
        </p:nvSpPr>
        <p:spPr>
          <a:xfrm>
            <a:off x="3797100" y="5834950"/>
            <a:ext cx="5162700" cy="28221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00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Education &amp; Outreach</a:t>
            </a:r>
            <a:endParaRPr sz="2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knowledge and expertise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Provide thought leadership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Training and certification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best practices</a:t>
            </a:r>
            <a:endParaRPr sz="1800">
              <a:solidFill>
                <a:schemeClr val="lt1"/>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4" name="Shape 584"/>
        <p:cNvGrpSpPr/>
        <p:nvPr/>
      </p:nvGrpSpPr>
      <p:grpSpPr>
        <a:xfrm>
          <a:off x="0" y="0"/>
          <a:ext cx="0" cy="0"/>
          <a:chOff x="0" y="0"/>
          <a:chExt cx="0" cy="0"/>
        </a:xfrm>
      </p:grpSpPr>
      <p:sp>
        <p:nvSpPr>
          <p:cNvPr id="585" name="Google Shape;585;p6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Open AI</a:t>
            </a:r>
            <a:endParaRPr/>
          </a:p>
        </p:txBody>
      </p:sp>
      <p:sp>
        <p:nvSpPr>
          <p:cNvPr id="586" name="Google Shape;586;p62"/>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4000"/>
              <a:t>The challenges in AI model licensing encompass issues such as ambiguous definitions of "openness," diverse restrictions across licenses including Acceptable Use Policies (AUPs), incomplete release of components like datasets, and misuse of open source licenses on non-software elements, all contributing to legal uncertainties and barriers in adoption.</a:t>
            </a:r>
            <a:endParaRPr sz="4000"/>
          </a:p>
        </p:txBody>
      </p:sp>
      <p:sp>
        <p:nvSpPr>
          <p:cNvPr id="587" name="Google Shape;587;p6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p6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in Open AI</a:t>
            </a:r>
            <a:endParaRPr/>
          </a:p>
        </p:txBody>
      </p:sp>
      <p:sp>
        <p:nvSpPr>
          <p:cNvPr id="593" name="Google Shape;593;p6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94" name="Google Shape;594;p63"/>
          <p:cNvSpPr/>
          <p:nvPr/>
        </p:nvSpPr>
        <p:spPr>
          <a:xfrm>
            <a:off x="1391225" y="2665527"/>
            <a:ext cx="4548600" cy="2785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L</a:t>
            </a:r>
            <a:r>
              <a:rPr lang="en" sz="2900">
                <a:solidFill>
                  <a:schemeClr val="lt1"/>
                </a:solidFill>
                <a:latin typeface="Open Sans Medium"/>
                <a:ea typeface="Open Sans Medium"/>
                <a:cs typeface="Open Sans Medium"/>
                <a:sym typeface="Open Sans Medium"/>
              </a:rPr>
              <a:t>ack of a common understanding of openness in AI</a:t>
            </a:r>
            <a:endParaRPr sz="2900">
              <a:solidFill>
                <a:schemeClr val="lt1"/>
              </a:solidFill>
              <a:latin typeface="Open Sans Medium"/>
              <a:ea typeface="Open Sans Medium"/>
              <a:cs typeface="Open Sans Medium"/>
              <a:sym typeface="Open Sans Medium"/>
            </a:endParaRPr>
          </a:p>
        </p:txBody>
      </p:sp>
      <p:sp>
        <p:nvSpPr>
          <p:cNvPr id="595" name="Google Shape;595;p63"/>
          <p:cNvSpPr/>
          <p:nvPr/>
        </p:nvSpPr>
        <p:spPr>
          <a:xfrm>
            <a:off x="4154336" y="5903052"/>
            <a:ext cx="4548600" cy="2785200"/>
          </a:xfrm>
          <a:prstGeom prst="rect">
            <a:avLst/>
          </a:prstGeom>
          <a:solidFill>
            <a:srgbClr val="0C5394"/>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Lack of understanding of license implications</a:t>
            </a:r>
            <a:endParaRPr sz="2900">
              <a:solidFill>
                <a:schemeClr val="lt1"/>
              </a:solidFill>
              <a:latin typeface="Open Sans Medium"/>
              <a:ea typeface="Open Sans Medium"/>
              <a:cs typeface="Open Sans Medium"/>
              <a:sym typeface="Open Sans Medium"/>
            </a:endParaRPr>
          </a:p>
        </p:txBody>
      </p:sp>
      <p:sp>
        <p:nvSpPr>
          <p:cNvPr id="596" name="Google Shape;596;p63"/>
          <p:cNvSpPr/>
          <p:nvPr/>
        </p:nvSpPr>
        <p:spPr>
          <a:xfrm>
            <a:off x="9680530" y="5903054"/>
            <a:ext cx="4548600" cy="2785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Incomplete release of model components</a:t>
            </a:r>
            <a:endParaRPr sz="2900">
              <a:solidFill>
                <a:schemeClr val="lt1"/>
              </a:solidFill>
              <a:latin typeface="Open Sans Medium"/>
              <a:ea typeface="Open Sans Medium"/>
              <a:cs typeface="Open Sans Medium"/>
              <a:sym typeface="Open Sans Medium"/>
            </a:endParaRPr>
          </a:p>
        </p:txBody>
      </p:sp>
      <p:sp>
        <p:nvSpPr>
          <p:cNvPr id="597" name="Google Shape;597;p63"/>
          <p:cNvSpPr/>
          <p:nvPr/>
        </p:nvSpPr>
        <p:spPr>
          <a:xfrm>
            <a:off x="12443600" y="2665527"/>
            <a:ext cx="4453200" cy="2785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Diverse restrictions including the use of Acceptable Use Policies</a:t>
            </a:r>
            <a:endParaRPr sz="2900">
              <a:solidFill>
                <a:schemeClr val="lt1"/>
              </a:solidFill>
              <a:latin typeface="Open Sans Medium"/>
              <a:ea typeface="Open Sans Medium"/>
              <a:cs typeface="Open Sans Medium"/>
              <a:sym typeface="Open Sans Medium"/>
            </a:endParaRPr>
          </a:p>
        </p:txBody>
      </p:sp>
      <p:sp>
        <p:nvSpPr>
          <p:cNvPr id="598" name="Google Shape;598;p63"/>
          <p:cNvSpPr/>
          <p:nvPr/>
        </p:nvSpPr>
        <p:spPr>
          <a:xfrm>
            <a:off x="6965303" y="2665525"/>
            <a:ext cx="4453200" cy="2785200"/>
          </a:xfrm>
          <a:prstGeom prst="rect">
            <a:avLst/>
          </a:prstGeom>
          <a:solidFill>
            <a:srgbClr val="0A476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Open source software</a:t>
            </a:r>
            <a:r>
              <a:rPr lang="en" sz="2900">
                <a:solidFill>
                  <a:schemeClr val="lt1"/>
                </a:solidFill>
                <a:latin typeface="Open Sans Medium"/>
                <a:ea typeface="Open Sans Medium"/>
                <a:cs typeface="Open Sans Medium"/>
                <a:sym typeface="Open Sans Medium"/>
              </a:rPr>
              <a:t> licenses used on non-software assets</a:t>
            </a:r>
            <a:endParaRPr sz="2900">
              <a:solidFill>
                <a:schemeClr val="lt1"/>
              </a:solidFill>
              <a:latin typeface="Open Sans Medium"/>
              <a:ea typeface="Open Sans Medium"/>
              <a:cs typeface="Open Sans Medium"/>
              <a:sym typeface="Open Sans Medium"/>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2" name="Shape 602"/>
        <p:cNvGrpSpPr/>
        <p:nvPr/>
      </p:nvGrpSpPr>
      <p:grpSpPr>
        <a:xfrm>
          <a:off x="0" y="0"/>
          <a:ext cx="0" cy="0"/>
          <a:chOff x="0" y="0"/>
          <a:chExt cx="0" cy="0"/>
        </a:xfrm>
      </p:grpSpPr>
      <p:sp>
        <p:nvSpPr>
          <p:cNvPr id="603" name="Google Shape;603;p6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in Open AI</a:t>
            </a:r>
            <a:endParaRPr/>
          </a:p>
        </p:txBody>
      </p:sp>
      <p:sp>
        <p:nvSpPr>
          <p:cNvPr id="604" name="Google Shape;604;p6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605" name="Google Shape;605;p64"/>
          <p:cNvSpPr/>
          <p:nvPr/>
        </p:nvSpPr>
        <p:spPr>
          <a:xfrm>
            <a:off x="2442450" y="7794200"/>
            <a:ext cx="13985400" cy="787200"/>
          </a:xfrm>
          <a:prstGeom prst="rect">
            <a:avLst/>
          </a:prstGeom>
          <a:solidFill>
            <a:srgbClr val="19006D"/>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600">
                <a:solidFill>
                  <a:schemeClr val="lt1"/>
                </a:solidFill>
              </a:rPr>
              <a:t>Keeping track - Rapidly growing # of available models</a:t>
            </a:r>
            <a:endParaRPr b="1" sz="2600">
              <a:solidFill>
                <a:schemeClr val="lt1"/>
              </a:solidFill>
            </a:endParaRPr>
          </a:p>
        </p:txBody>
      </p:sp>
      <p:sp>
        <p:nvSpPr>
          <p:cNvPr id="606" name="Google Shape;606;p64"/>
          <p:cNvSpPr/>
          <p:nvPr/>
        </p:nvSpPr>
        <p:spPr>
          <a:xfrm>
            <a:off x="12411126" y="5180175"/>
            <a:ext cx="4016400" cy="2278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Open-washing</a:t>
            </a:r>
            <a:endParaRPr b="1" sz="2800">
              <a:solidFill>
                <a:schemeClr val="lt1"/>
              </a:solidFill>
            </a:endParaRPr>
          </a:p>
        </p:txBody>
      </p:sp>
      <p:sp>
        <p:nvSpPr>
          <p:cNvPr id="607" name="Google Shape;607;p64"/>
          <p:cNvSpPr/>
          <p:nvPr/>
        </p:nvSpPr>
        <p:spPr>
          <a:xfrm>
            <a:off x="2442475" y="2566150"/>
            <a:ext cx="4102800" cy="2278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No consistent definition of “open” in AI </a:t>
            </a:r>
            <a:endParaRPr b="1" sz="2800">
              <a:solidFill>
                <a:schemeClr val="lt1"/>
              </a:solidFill>
            </a:endParaRPr>
          </a:p>
        </p:txBody>
      </p:sp>
      <p:sp>
        <p:nvSpPr>
          <p:cNvPr id="608" name="Google Shape;608;p64"/>
          <p:cNvSpPr/>
          <p:nvPr/>
        </p:nvSpPr>
        <p:spPr>
          <a:xfrm>
            <a:off x="2442475" y="5180174"/>
            <a:ext cx="4102800" cy="2278200"/>
          </a:xfrm>
          <a:prstGeom prst="rect">
            <a:avLst/>
          </a:prstGeom>
          <a:solidFill>
            <a:srgbClr val="0C5394"/>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Lack of understanding of license implications</a:t>
            </a:r>
            <a:endParaRPr b="1" sz="2800">
              <a:solidFill>
                <a:schemeClr val="lt1"/>
              </a:solidFill>
            </a:endParaRPr>
          </a:p>
        </p:txBody>
      </p:sp>
      <p:sp>
        <p:nvSpPr>
          <p:cNvPr id="609" name="Google Shape;609;p64"/>
          <p:cNvSpPr/>
          <p:nvPr/>
        </p:nvSpPr>
        <p:spPr>
          <a:xfrm>
            <a:off x="7426800" y="5180175"/>
            <a:ext cx="4102800" cy="2278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Many model components are not released </a:t>
            </a:r>
            <a:endParaRPr b="1" sz="2800">
              <a:solidFill>
                <a:schemeClr val="lt1"/>
              </a:solidFill>
            </a:endParaRPr>
          </a:p>
        </p:txBody>
      </p:sp>
      <p:sp>
        <p:nvSpPr>
          <p:cNvPr id="610" name="Google Shape;610;p64"/>
          <p:cNvSpPr/>
          <p:nvPr/>
        </p:nvSpPr>
        <p:spPr>
          <a:xfrm>
            <a:off x="12411113" y="2566150"/>
            <a:ext cx="4016400" cy="2278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Modified licenses, inclusion of AUPs (Acceptable Use Policies)</a:t>
            </a:r>
            <a:endParaRPr b="1" sz="2800">
              <a:solidFill>
                <a:schemeClr val="lt1"/>
              </a:solidFill>
            </a:endParaRPr>
          </a:p>
        </p:txBody>
      </p:sp>
      <p:sp>
        <p:nvSpPr>
          <p:cNvPr id="611" name="Google Shape;611;p64"/>
          <p:cNvSpPr/>
          <p:nvPr/>
        </p:nvSpPr>
        <p:spPr>
          <a:xfrm>
            <a:off x="7469988" y="2566149"/>
            <a:ext cx="4016400" cy="2278200"/>
          </a:xfrm>
          <a:prstGeom prst="rect">
            <a:avLst/>
          </a:prstGeom>
          <a:solidFill>
            <a:srgbClr val="0A476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OSS licenses used on non-software assets</a:t>
            </a:r>
            <a:endParaRPr b="1" sz="2800">
              <a:solidFill>
                <a:schemeClr val="lt1"/>
              </a:solidFill>
            </a:endParaRPr>
          </a:p>
        </p:txBody>
      </p:sp>
      <p:sp>
        <p:nvSpPr>
          <p:cNvPr id="612" name="Google Shape;612;p64"/>
          <p:cNvSpPr/>
          <p:nvPr/>
        </p:nvSpPr>
        <p:spPr>
          <a:xfrm rot="-5400000">
            <a:off x="3511907" y="1791850"/>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613" name="Google Shape;613;p64"/>
          <p:cNvSpPr/>
          <p:nvPr/>
        </p:nvSpPr>
        <p:spPr>
          <a:xfrm rot="-5400000">
            <a:off x="3547850" y="4450957"/>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614" name="Google Shape;614;p64"/>
          <p:cNvSpPr/>
          <p:nvPr/>
        </p:nvSpPr>
        <p:spPr>
          <a:xfrm rot="-5400000">
            <a:off x="8527698" y="4432985"/>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615" name="Google Shape;615;p64"/>
          <p:cNvSpPr/>
          <p:nvPr/>
        </p:nvSpPr>
        <p:spPr>
          <a:xfrm rot="-5400000">
            <a:off x="13483150" y="4405875"/>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pic>
        <p:nvPicPr>
          <p:cNvPr id="620" name="Google Shape;620;p65"/>
          <p:cNvPicPr preferRelativeResize="0"/>
          <p:nvPr/>
        </p:nvPicPr>
        <p:blipFill>
          <a:blip r:embed="rId3">
            <a:alphaModFix/>
          </a:blip>
          <a:stretch>
            <a:fillRect/>
          </a:stretch>
        </p:blipFill>
        <p:spPr>
          <a:xfrm>
            <a:off x="623400" y="1939157"/>
            <a:ext cx="4845344" cy="1356701"/>
          </a:xfrm>
          <a:prstGeom prst="rect">
            <a:avLst/>
          </a:prstGeom>
          <a:noFill/>
          <a:ln>
            <a:noFill/>
          </a:ln>
        </p:spPr>
      </p:pic>
      <p:sp>
        <p:nvSpPr>
          <p:cNvPr id="621" name="Google Shape;621;p65"/>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The Model Openness Framework (MOF) offers guidance to researchers and developers seeking to enhance model transparency and reproducibility while allowing permissive usage.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MOF removes ambiguity and provides transparency and clarity surrounding availability of components, licensing, and suitability for commercial use without restrictions.</a:t>
            </a:r>
            <a:endParaRPr/>
          </a:p>
        </p:txBody>
      </p:sp>
      <p:sp>
        <p:nvSpPr>
          <p:cNvPr id="622" name="Google Shape;622;p65"/>
          <p:cNvSpPr txBox="1"/>
          <p:nvPr>
            <p:ph type="title"/>
          </p:nvPr>
        </p:nvSpPr>
        <p:spPr>
          <a:xfrm>
            <a:off x="5886225" y="2044800"/>
            <a:ext cx="11976900" cy="1145400"/>
          </a:xfrm>
          <a:prstGeom prst="rect">
            <a:avLst/>
          </a:prstGeom>
        </p:spPr>
        <p:txBody>
          <a:bodyPr anchorCtr="0" anchor="ctr" bIns="0" lIns="0" spcFirstLastPara="1" rIns="0" wrap="square" tIns="0">
            <a:noAutofit/>
          </a:bodyPr>
          <a:lstStyle/>
          <a:p>
            <a:pPr indent="0" lvl="0" marL="0" rtl="0" algn="l">
              <a:spcBef>
                <a:spcPts val="0"/>
              </a:spcBef>
              <a:spcAft>
                <a:spcPts val="0"/>
              </a:spcAft>
              <a:buSzPts val="2000"/>
              <a:buNone/>
            </a:pPr>
            <a:r>
              <a:rPr lang="en" sz="4000"/>
              <a:t>Evaluating Models based on their completeness and openness following open science principles</a:t>
            </a:r>
            <a:endParaRPr sz="4000"/>
          </a:p>
        </p:txBody>
      </p:sp>
      <p:pic>
        <p:nvPicPr>
          <p:cNvPr id="623" name="Google Shape;623;p65"/>
          <p:cNvPicPr preferRelativeResize="0"/>
          <p:nvPr/>
        </p:nvPicPr>
        <p:blipFill>
          <a:blip r:embed="rId4">
            <a:alphaModFix/>
          </a:blip>
          <a:stretch>
            <a:fillRect/>
          </a:stretch>
        </p:blipFill>
        <p:spPr>
          <a:xfrm>
            <a:off x="623400" y="297400"/>
            <a:ext cx="4845351" cy="904664"/>
          </a:xfrm>
          <a:prstGeom prst="rect">
            <a:avLst/>
          </a:prstGeom>
          <a:noFill/>
          <a:ln>
            <a:noFill/>
          </a:ln>
        </p:spPr>
      </p:pic>
      <p:sp>
        <p:nvSpPr>
          <p:cNvPr id="624" name="Google Shape;624;p65"/>
          <p:cNvSpPr txBox="1"/>
          <p:nvPr/>
        </p:nvSpPr>
        <p:spPr>
          <a:xfrm>
            <a:off x="11338800" y="349525"/>
            <a:ext cx="6000000" cy="7389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https://genaicommons.org/</a:t>
            </a:r>
            <a:endParaRPr sz="2400">
              <a:latin typeface="Source Sans Pro"/>
              <a:ea typeface="Source Sans Pro"/>
              <a:cs typeface="Source Sans Pro"/>
              <a:sym typeface="Source Sans Pro"/>
            </a:endParaRPr>
          </a:p>
        </p:txBody>
      </p:sp>
      <p:sp>
        <p:nvSpPr>
          <p:cNvPr id="625" name="Google Shape;625;p6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9" name="Shape 629"/>
        <p:cNvGrpSpPr/>
        <p:nvPr/>
      </p:nvGrpSpPr>
      <p:grpSpPr>
        <a:xfrm>
          <a:off x="0" y="0"/>
          <a:ext cx="0" cy="0"/>
          <a:chOff x="0" y="0"/>
          <a:chExt cx="0" cy="0"/>
        </a:xfrm>
      </p:grpSpPr>
      <p:sp>
        <p:nvSpPr>
          <p:cNvPr id="630" name="Google Shape;630;p66"/>
          <p:cNvSpPr txBox="1"/>
          <p:nvPr>
            <p:ph type="title"/>
          </p:nvPr>
        </p:nvSpPr>
        <p:spPr>
          <a:xfrm>
            <a:off x="914400" y="890050"/>
            <a:ext cx="17041200" cy="1145400"/>
          </a:xfrm>
          <a:prstGeom prst="rect">
            <a:avLst/>
          </a:prstGeom>
          <a:noFill/>
          <a:ln>
            <a:noFill/>
          </a:ln>
        </p:spPr>
        <p:txBody>
          <a:bodyPr anchorCtr="0" anchor="t" bIns="182850" lIns="182850" spcFirstLastPara="1" rIns="182850" wrap="square" tIns="182850">
            <a:normAutofit fontScale="90000"/>
          </a:bodyPr>
          <a:lstStyle/>
          <a:p>
            <a:pPr indent="0" lvl="0" marL="0" rtl="0" algn="l">
              <a:lnSpc>
                <a:spcPct val="100000"/>
              </a:lnSpc>
              <a:spcBef>
                <a:spcPts val="0"/>
              </a:spcBef>
              <a:spcAft>
                <a:spcPts val="0"/>
              </a:spcAft>
              <a:buSzPct val="110714"/>
              <a:buNone/>
            </a:pPr>
            <a:r>
              <a:rPr lang="en">
                <a:solidFill>
                  <a:schemeClr val="dk2"/>
                </a:solidFill>
              </a:rPr>
              <a:t>MOF Components</a:t>
            </a:r>
            <a:endParaRPr>
              <a:solidFill>
                <a:schemeClr val="dk2"/>
              </a:solidFill>
            </a:endParaRPr>
          </a:p>
        </p:txBody>
      </p:sp>
      <p:sp>
        <p:nvSpPr>
          <p:cNvPr id="631" name="Google Shape;631;p66"/>
          <p:cNvSpPr txBox="1"/>
          <p:nvPr/>
        </p:nvSpPr>
        <p:spPr>
          <a:xfrm>
            <a:off x="22593221" y="12597373"/>
            <a:ext cx="1463400" cy="1049400"/>
          </a:xfrm>
          <a:prstGeom prst="rect">
            <a:avLst/>
          </a:prstGeom>
          <a:noFill/>
          <a:ln>
            <a:noFill/>
          </a:ln>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b="1" lang="en" sz="2200">
                <a:solidFill>
                  <a:srgbClr val="0088FF"/>
                </a:solidFill>
                <a:latin typeface="Bitter"/>
                <a:ea typeface="Bitter"/>
                <a:cs typeface="Bitter"/>
                <a:sym typeface="Bitter"/>
              </a:rPr>
              <a:t>‹#›</a:t>
            </a:fld>
            <a:endParaRPr b="1" sz="2200">
              <a:solidFill>
                <a:srgbClr val="0088FF"/>
              </a:solidFill>
              <a:latin typeface="Bitter"/>
              <a:ea typeface="Bitter"/>
              <a:cs typeface="Bitter"/>
              <a:sym typeface="Bitter"/>
            </a:endParaRPr>
          </a:p>
        </p:txBody>
      </p:sp>
      <p:sp>
        <p:nvSpPr>
          <p:cNvPr id="632" name="Google Shape;632;p66"/>
          <p:cNvSpPr txBox="1"/>
          <p:nvPr/>
        </p:nvSpPr>
        <p:spPr>
          <a:xfrm>
            <a:off x="4731117" y="5977072"/>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Evaluation Data</a:t>
            </a:r>
            <a:endParaRPr b="0" i="0" sz="2400" u="none" cap="none" strike="noStrike">
              <a:solidFill>
                <a:srgbClr val="000000"/>
              </a:solidFill>
              <a:latin typeface="Open Sans Light"/>
              <a:ea typeface="Open Sans Light"/>
              <a:cs typeface="Open Sans Light"/>
              <a:sym typeface="Open Sans Light"/>
            </a:endParaRPr>
          </a:p>
        </p:txBody>
      </p:sp>
      <p:sp>
        <p:nvSpPr>
          <p:cNvPr id="633" name="Google Shape;633;p66"/>
          <p:cNvSpPr txBox="1"/>
          <p:nvPr/>
        </p:nvSpPr>
        <p:spPr>
          <a:xfrm>
            <a:off x="8717843" y="8282712"/>
            <a:ext cx="2388600" cy="9852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Evaluation Results</a:t>
            </a:r>
            <a:endParaRPr b="0" i="0" sz="2400" u="none" cap="none" strike="noStrike">
              <a:solidFill>
                <a:srgbClr val="000000"/>
              </a:solidFill>
              <a:latin typeface="Open Sans Light"/>
              <a:ea typeface="Open Sans Light"/>
              <a:cs typeface="Open Sans Light"/>
              <a:sym typeface="Open Sans Light"/>
            </a:endParaRPr>
          </a:p>
        </p:txBody>
      </p:sp>
      <p:sp>
        <p:nvSpPr>
          <p:cNvPr id="634" name="Google Shape;634;p66"/>
          <p:cNvSpPr txBox="1"/>
          <p:nvPr/>
        </p:nvSpPr>
        <p:spPr>
          <a:xfrm>
            <a:off x="11234926" y="8280047"/>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Model Card</a:t>
            </a:r>
            <a:endParaRPr b="0" i="0" sz="2400" u="none" cap="none" strike="noStrike">
              <a:solidFill>
                <a:srgbClr val="000000"/>
              </a:solidFill>
              <a:latin typeface="Open Sans Light"/>
              <a:ea typeface="Open Sans Light"/>
              <a:cs typeface="Open Sans Light"/>
              <a:sym typeface="Open Sans Light"/>
            </a:endParaRPr>
          </a:p>
        </p:txBody>
      </p:sp>
      <p:sp>
        <p:nvSpPr>
          <p:cNvPr id="635" name="Google Shape;635;p66"/>
          <p:cNvSpPr txBox="1"/>
          <p:nvPr/>
        </p:nvSpPr>
        <p:spPr>
          <a:xfrm>
            <a:off x="3541260" y="8346672"/>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Data Card</a:t>
            </a:r>
            <a:endParaRPr b="0" i="0" sz="2400" u="none" cap="none" strike="noStrike">
              <a:solidFill>
                <a:srgbClr val="000000"/>
              </a:solidFill>
              <a:latin typeface="Open Sans Light"/>
              <a:ea typeface="Open Sans Light"/>
              <a:cs typeface="Open Sans Light"/>
              <a:sym typeface="Open Sans Light"/>
            </a:endParaRPr>
          </a:p>
        </p:txBody>
      </p:sp>
      <p:grpSp>
        <p:nvGrpSpPr>
          <p:cNvPr id="636" name="Google Shape;636;p66"/>
          <p:cNvGrpSpPr/>
          <p:nvPr/>
        </p:nvGrpSpPr>
        <p:grpSpPr>
          <a:xfrm>
            <a:off x="2233812" y="4625356"/>
            <a:ext cx="2388600" cy="1880682"/>
            <a:chOff x="725056" y="2312678"/>
            <a:chExt cx="1194300" cy="940341"/>
          </a:xfrm>
        </p:grpSpPr>
        <p:sp>
          <p:nvSpPr>
            <p:cNvPr id="637" name="Google Shape;637;p66"/>
            <p:cNvSpPr txBox="1"/>
            <p:nvPr/>
          </p:nvSpPr>
          <p:spPr>
            <a:xfrm>
              <a:off x="725056" y="2945219"/>
              <a:ext cx="1194300" cy="307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Datasets</a:t>
              </a:r>
              <a:endParaRPr sz="2400">
                <a:latin typeface="Open Sans Light"/>
                <a:ea typeface="Open Sans Light"/>
                <a:cs typeface="Open Sans Light"/>
                <a:sym typeface="Open Sans Light"/>
              </a:endParaRPr>
            </a:p>
          </p:txBody>
        </p:sp>
        <p:sp>
          <p:nvSpPr>
            <p:cNvPr id="638" name="Google Shape;638;p66"/>
            <p:cNvSpPr/>
            <p:nvPr/>
          </p:nvSpPr>
          <p:spPr>
            <a:xfrm>
              <a:off x="977263" y="2312678"/>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39" name="Google Shape;639;p66"/>
            <p:cNvPicPr preferRelativeResize="0"/>
            <p:nvPr/>
          </p:nvPicPr>
          <p:blipFill>
            <a:blip r:embed="rId3">
              <a:alphaModFix/>
            </a:blip>
            <a:stretch>
              <a:fillRect/>
            </a:stretch>
          </p:blipFill>
          <p:spPr>
            <a:xfrm>
              <a:off x="1110378" y="2432993"/>
              <a:ext cx="395849" cy="375126"/>
            </a:xfrm>
            <a:prstGeom prst="rect">
              <a:avLst/>
            </a:prstGeom>
            <a:noFill/>
            <a:ln>
              <a:noFill/>
            </a:ln>
          </p:spPr>
        </p:pic>
      </p:grpSp>
      <p:grpSp>
        <p:nvGrpSpPr>
          <p:cNvPr id="640" name="Google Shape;640;p66"/>
          <p:cNvGrpSpPr/>
          <p:nvPr/>
        </p:nvGrpSpPr>
        <p:grpSpPr>
          <a:xfrm>
            <a:off x="4485519" y="2204814"/>
            <a:ext cx="2766600" cy="2251370"/>
            <a:chOff x="1850909" y="1102407"/>
            <a:chExt cx="1383300" cy="1125685"/>
          </a:xfrm>
        </p:grpSpPr>
        <p:sp>
          <p:nvSpPr>
            <p:cNvPr id="641" name="Google Shape;641;p66"/>
            <p:cNvSpPr txBox="1"/>
            <p:nvPr/>
          </p:nvSpPr>
          <p:spPr>
            <a:xfrm>
              <a:off x="1850909" y="1735492"/>
              <a:ext cx="1383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Preprocessing Code</a:t>
              </a:r>
              <a:endParaRPr sz="2400">
                <a:latin typeface="Open Sans Light"/>
                <a:ea typeface="Open Sans Light"/>
                <a:cs typeface="Open Sans Light"/>
                <a:sym typeface="Open Sans Light"/>
              </a:endParaRPr>
            </a:p>
          </p:txBody>
        </p:sp>
        <p:sp>
          <p:nvSpPr>
            <p:cNvPr id="642" name="Google Shape;642;p66"/>
            <p:cNvSpPr/>
            <p:nvPr/>
          </p:nvSpPr>
          <p:spPr>
            <a:xfrm>
              <a:off x="2237191" y="1102407"/>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43" name="Google Shape;643;p66"/>
            <p:cNvPicPr preferRelativeResize="0"/>
            <p:nvPr/>
          </p:nvPicPr>
          <p:blipFill>
            <a:blip r:embed="rId4">
              <a:alphaModFix/>
            </a:blip>
            <a:stretch>
              <a:fillRect/>
            </a:stretch>
          </p:blipFill>
          <p:spPr>
            <a:xfrm>
              <a:off x="2372427" y="1231739"/>
              <a:ext cx="395849" cy="375126"/>
            </a:xfrm>
            <a:prstGeom prst="rect">
              <a:avLst/>
            </a:prstGeom>
            <a:noFill/>
            <a:ln>
              <a:noFill/>
            </a:ln>
          </p:spPr>
        </p:pic>
      </p:grpSp>
      <p:grpSp>
        <p:nvGrpSpPr>
          <p:cNvPr id="644" name="Google Shape;644;p66"/>
          <p:cNvGrpSpPr/>
          <p:nvPr/>
        </p:nvGrpSpPr>
        <p:grpSpPr>
          <a:xfrm>
            <a:off x="7258434" y="2230098"/>
            <a:ext cx="2388600" cy="2249052"/>
            <a:chOff x="3237367" y="1115049"/>
            <a:chExt cx="1194300" cy="1124526"/>
          </a:xfrm>
        </p:grpSpPr>
        <p:sp>
          <p:nvSpPr>
            <p:cNvPr id="645" name="Google Shape;645;p66"/>
            <p:cNvSpPr txBox="1"/>
            <p:nvPr/>
          </p:nvSpPr>
          <p:spPr>
            <a:xfrm>
              <a:off x="3237367" y="1746975"/>
              <a:ext cx="119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Model Architecture</a:t>
              </a:r>
              <a:endParaRPr sz="2400">
                <a:latin typeface="Open Sans Light"/>
                <a:ea typeface="Open Sans Light"/>
                <a:cs typeface="Open Sans Light"/>
                <a:sym typeface="Open Sans Light"/>
              </a:endParaRPr>
            </a:p>
          </p:txBody>
        </p:sp>
        <p:sp>
          <p:nvSpPr>
            <p:cNvPr id="646" name="Google Shape;646;p66"/>
            <p:cNvSpPr/>
            <p:nvPr/>
          </p:nvSpPr>
          <p:spPr>
            <a:xfrm>
              <a:off x="3501457" y="1115049"/>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47" name="Google Shape;647;p66"/>
            <p:cNvPicPr preferRelativeResize="0"/>
            <p:nvPr/>
          </p:nvPicPr>
          <p:blipFill>
            <a:blip r:embed="rId5">
              <a:alphaModFix/>
            </a:blip>
            <a:stretch>
              <a:fillRect/>
            </a:stretch>
          </p:blipFill>
          <p:spPr>
            <a:xfrm>
              <a:off x="3660375" y="1264488"/>
              <a:ext cx="348485" cy="330241"/>
            </a:xfrm>
            <a:prstGeom prst="rect">
              <a:avLst/>
            </a:prstGeom>
            <a:noFill/>
            <a:ln>
              <a:noFill/>
            </a:ln>
          </p:spPr>
        </p:pic>
      </p:grpSp>
      <p:sp>
        <p:nvSpPr>
          <p:cNvPr id="648" name="Google Shape;648;p66"/>
          <p:cNvSpPr txBox="1"/>
          <p:nvPr/>
        </p:nvSpPr>
        <p:spPr>
          <a:xfrm>
            <a:off x="9817384" y="5892552"/>
            <a:ext cx="2573400" cy="985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Model Weights &amp; Parameters</a:t>
            </a:r>
            <a:endParaRPr sz="2400">
              <a:latin typeface="Open Sans Light"/>
              <a:ea typeface="Open Sans Light"/>
              <a:cs typeface="Open Sans Light"/>
              <a:sym typeface="Open Sans Light"/>
            </a:endParaRPr>
          </a:p>
        </p:txBody>
      </p:sp>
      <p:sp>
        <p:nvSpPr>
          <p:cNvPr id="649" name="Google Shape;649;p66"/>
          <p:cNvSpPr/>
          <p:nvPr/>
        </p:nvSpPr>
        <p:spPr>
          <a:xfrm>
            <a:off x="10345479" y="4547429"/>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50" name="Google Shape;650;p66"/>
          <p:cNvPicPr preferRelativeResize="0"/>
          <p:nvPr/>
        </p:nvPicPr>
        <p:blipFill>
          <a:blip r:embed="rId6">
            <a:alphaModFix/>
          </a:blip>
          <a:stretch>
            <a:fillRect/>
          </a:stretch>
        </p:blipFill>
        <p:spPr>
          <a:xfrm>
            <a:off x="10615958" y="4806384"/>
            <a:ext cx="791720" cy="750260"/>
          </a:xfrm>
          <a:prstGeom prst="rect">
            <a:avLst/>
          </a:prstGeom>
          <a:noFill/>
          <a:ln>
            <a:noFill/>
          </a:ln>
        </p:spPr>
      </p:pic>
      <p:grpSp>
        <p:nvGrpSpPr>
          <p:cNvPr id="651" name="Google Shape;651;p66"/>
          <p:cNvGrpSpPr/>
          <p:nvPr/>
        </p:nvGrpSpPr>
        <p:grpSpPr>
          <a:xfrm>
            <a:off x="14967118" y="2230031"/>
            <a:ext cx="2388600" cy="2022789"/>
            <a:chOff x="7091709" y="1115016"/>
            <a:chExt cx="1194300" cy="1011395"/>
          </a:xfrm>
        </p:grpSpPr>
        <p:sp>
          <p:nvSpPr>
            <p:cNvPr id="652" name="Google Shape;652;p66"/>
            <p:cNvSpPr txBox="1"/>
            <p:nvPr/>
          </p:nvSpPr>
          <p:spPr>
            <a:xfrm>
              <a:off x="7091709" y="1801210"/>
              <a:ext cx="1194300" cy="325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200">
                <a:latin typeface="Open Sans Light"/>
                <a:ea typeface="Open Sans Light"/>
                <a:cs typeface="Open Sans Light"/>
                <a:sym typeface="Open Sans Light"/>
              </a:endParaRPr>
            </a:p>
            <a:p>
              <a:pPr indent="0" lvl="0" marL="0" rtl="0" algn="ctr">
                <a:spcBef>
                  <a:spcPts val="0"/>
                </a:spcBef>
                <a:spcAft>
                  <a:spcPts val="0"/>
                </a:spcAft>
                <a:buNone/>
              </a:pPr>
              <a:r>
                <a:rPr lang="en" sz="2400">
                  <a:latin typeface="Open Sans Light"/>
                  <a:ea typeface="Open Sans Light"/>
                  <a:cs typeface="Open Sans Light"/>
                  <a:sym typeface="Open Sans Light"/>
                </a:rPr>
                <a:t>Inference Code</a:t>
              </a:r>
              <a:endParaRPr sz="2400">
                <a:latin typeface="Open Sans Light"/>
                <a:ea typeface="Open Sans Light"/>
                <a:cs typeface="Open Sans Light"/>
                <a:sym typeface="Open Sans Light"/>
              </a:endParaRPr>
            </a:p>
          </p:txBody>
        </p:sp>
        <p:sp>
          <p:nvSpPr>
            <p:cNvPr id="653" name="Google Shape;653;p66"/>
            <p:cNvSpPr/>
            <p:nvPr/>
          </p:nvSpPr>
          <p:spPr>
            <a:xfrm>
              <a:off x="7355761" y="1115016"/>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54" name="Google Shape;654;p66"/>
            <p:cNvPicPr preferRelativeResize="0"/>
            <p:nvPr/>
          </p:nvPicPr>
          <p:blipFill>
            <a:blip r:embed="rId7">
              <a:alphaModFix/>
            </a:blip>
            <a:stretch>
              <a:fillRect/>
            </a:stretch>
          </p:blipFill>
          <p:spPr>
            <a:xfrm>
              <a:off x="7514679" y="1265614"/>
              <a:ext cx="348485" cy="330241"/>
            </a:xfrm>
            <a:prstGeom prst="rect">
              <a:avLst/>
            </a:prstGeom>
            <a:noFill/>
            <a:ln>
              <a:noFill/>
            </a:ln>
          </p:spPr>
        </p:pic>
      </p:grpSp>
      <p:grpSp>
        <p:nvGrpSpPr>
          <p:cNvPr id="655" name="Google Shape;655;p66"/>
          <p:cNvGrpSpPr/>
          <p:nvPr/>
        </p:nvGrpSpPr>
        <p:grpSpPr>
          <a:xfrm>
            <a:off x="2233802" y="2193395"/>
            <a:ext cx="2388600" cy="2322450"/>
            <a:chOff x="725051" y="1096697"/>
            <a:chExt cx="1194300" cy="1161225"/>
          </a:xfrm>
        </p:grpSpPr>
        <p:sp>
          <p:nvSpPr>
            <p:cNvPr id="656" name="Google Shape;656;p66"/>
            <p:cNvSpPr txBox="1"/>
            <p:nvPr/>
          </p:nvSpPr>
          <p:spPr>
            <a:xfrm>
              <a:off x="725051" y="1765322"/>
              <a:ext cx="119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Evaluation Code</a:t>
              </a:r>
              <a:endParaRPr sz="2400">
                <a:latin typeface="Open Sans Light"/>
                <a:ea typeface="Open Sans Light"/>
                <a:cs typeface="Open Sans Light"/>
                <a:sym typeface="Open Sans Light"/>
              </a:endParaRPr>
            </a:p>
          </p:txBody>
        </p:sp>
        <p:sp>
          <p:nvSpPr>
            <p:cNvPr id="657" name="Google Shape;657;p66"/>
            <p:cNvSpPr/>
            <p:nvPr/>
          </p:nvSpPr>
          <p:spPr>
            <a:xfrm>
              <a:off x="989090" y="1096697"/>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58" name="Google Shape;658;p66"/>
            <p:cNvPicPr preferRelativeResize="0"/>
            <p:nvPr/>
          </p:nvPicPr>
          <p:blipFill>
            <a:blip r:embed="rId7">
              <a:alphaModFix/>
            </a:blip>
            <a:stretch>
              <a:fillRect/>
            </a:stretch>
          </p:blipFill>
          <p:spPr>
            <a:xfrm>
              <a:off x="1148007" y="1250871"/>
              <a:ext cx="348484" cy="330241"/>
            </a:xfrm>
            <a:prstGeom prst="rect">
              <a:avLst/>
            </a:prstGeom>
            <a:noFill/>
            <a:ln>
              <a:noFill/>
            </a:ln>
          </p:spPr>
        </p:pic>
      </p:grpSp>
      <p:grpSp>
        <p:nvGrpSpPr>
          <p:cNvPr id="659" name="Google Shape;659;p66"/>
          <p:cNvGrpSpPr/>
          <p:nvPr/>
        </p:nvGrpSpPr>
        <p:grpSpPr>
          <a:xfrm>
            <a:off x="6014014" y="6973890"/>
            <a:ext cx="2664000" cy="2040688"/>
            <a:chOff x="2615157" y="3486945"/>
            <a:chExt cx="1332000" cy="1020344"/>
          </a:xfrm>
        </p:grpSpPr>
        <p:sp>
          <p:nvSpPr>
            <p:cNvPr id="660" name="Google Shape;660;p66"/>
            <p:cNvSpPr txBox="1"/>
            <p:nvPr/>
          </p:nvSpPr>
          <p:spPr>
            <a:xfrm>
              <a:off x="2615157" y="4168589"/>
              <a:ext cx="1332000" cy="338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Research</a:t>
              </a:r>
              <a:r>
                <a:rPr lang="en" sz="2800">
                  <a:latin typeface="Open Sans Light"/>
                  <a:ea typeface="Open Sans Light"/>
                  <a:cs typeface="Open Sans Light"/>
                  <a:sym typeface="Open Sans Light"/>
                </a:rPr>
                <a:t> Paper</a:t>
              </a:r>
              <a:endParaRPr sz="2800">
                <a:latin typeface="Open Sans Light"/>
                <a:ea typeface="Open Sans Light"/>
                <a:cs typeface="Open Sans Light"/>
                <a:sym typeface="Open Sans Light"/>
              </a:endParaRPr>
            </a:p>
          </p:txBody>
        </p:sp>
        <p:sp>
          <p:nvSpPr>
            <p:cNvPr id="661" name="Google Shape;661;p66"/>
            <p:cNvSpPr/>
            <p:nvPr/>
          </p:nvSpPr>
          <p:spPr>
            <a:xfrm>
              <a:off x="2919347" y="3486945"/>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62" name="Google Shape;662;p66"/>
            <p:cNvPicPr preferRelativeResize="0"/>
            <p:nvPr/>
          </p:nvPicPr>
          <p:blipFill>
            <a:blip r:embed="rId8">
              <a:alphaModFix/>
            </a:blip>
            <a:stretch>
              <a:fillRect/>
            </a:stretch>
          </p:blipFill>
          <p:spPr>
            <a:xfrm>
              <a:off x="3078266" y="3638856"/>
              <a:ext cx="348484" cy="330241"/>
            </a:xfrm>
            <a:prstGeom prst="rect">
              <a:avLst/>
            </a:prstGeom>
            <a:noFill/>
            <a:ln>
              <a:noFill/>
            </a:ln>
          </p:spPr>
        </p:pic>
      </p:grpSp>
      <p:grpSp>
        <p:nvGrpSpPr>
          <p:cNvPr id="663" name="Google Shape;663;p66"/>
          <p:cNvGrpSpPr/>
          <p:nvPr/>
        </p:nvGrpSpPr>
        <p:grpSpPr>
          <a:xfrm>
            <a:off x="12526557" y="2230068"/>
            <a:ext cx="2388600" cy="2076386"/>
            <a:chOff x="5871428" y="1115034"/>
            <a:chExt cx="1194300" cy="1038193"/>
          </a:xfrm>
        </p:grpSpPr>
        <p:sp>
          <p:nvSpPr>
            <p:cNvPr id="664" name="Google Shape;664;p66"/>
            <p:cNvSpPr txBox="1"/>
            <p:nvPr/>
          </p:nvSpPr>
          <p:spPr>
            <a:xfrm>
              <a:off x="5871428" y="1845427"/>
              <a:ext cx="1194300" cy="307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Training Code</a:t>
              </a:r>
              <a:endParaRPr sz="2400">
                <a:latin typeface="Open Sans Light"/>
                <a:ea typeface="Open Sans Light"/>
                <a:cs typeface="Open Sans Light"/>
                <a:sym typeface="Open Sans Light"/>
              </a:endParaRPr>
            </a:p>
          </p:txBody>
        </p:sp>
        <p:sp>
          <p:nvSpPr>
            <p:cNvPr id="665" name="Google Shape;665;p66"/>
            <p:cNvSpPr/>
            <p:nvPr/>
          </p:nvSpPr>
          <p:spPr>
            <a:xfrm>
              <a:off x="6095419" y="1115034"/>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66" name="Google Shape;666;p66"/>
            <p:cNvPicPr preferRelativeResize="0"/>
            <p:nvPr/>
          </p:nvPicPr>
          <p:blipFill>
            <a:blip r:embed="rId9">
              <a:alphaModFix/>
            </a:blip>
            <a:stretch>
              <a:fillRect/>
            </a:stretch>
          </p:blipFill>
          <p:spPr>
            <a:xfrm>
              <a:off x="6230655" y="1243199"/>
              <a:ext cx="395849" cy="375126"/>
            </a:xfrm>
            <a:prstGeom prst="rect">
              <a:avLst/>
            </a:prstGeom>
            <a:noFill/>
            <a:ln>
              <a:noFill/>
            </a:ln>
          </p:spPr>
        </p:pic>
      </p:grpSp>
      <p:grpSp>
        <p:nvGrpSpPr>
          <p:cNvPr id="667" name="Google Shape;667;p66"/>
          <p:cNvGrpSpPr/>
          <p:nvPr/>
        </p:nvGrpSpPr>
        <p:grpSpPr>
          <a:xfrm>
            <a:off x="5259152" y="4625465"/>
            <a:ext cx="1332600" cy="1263000"/>
            <a:chOff x="2237726" y="2312733"/>
            <a:chExt cx="666300" cy="631500"/>
          </a:xfrm>
        </p:grpSpPr>
        <p:sp>
          <p:nvSpPr>
            <p:cNvPr id="668" name="Google Shape;668;p66"/>
            <p:cNvSpPr/>
            <p:nvPr/>
          </p:nvSpPr>
          <p:spPr>
            <a:xfrm>
              <a:off x="2237726" y="2312733"/>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69" name="Google Shape;669;p66"/>
            <p:cNvPicPr preferRelativeResize="0"/>
            <p:nvPr/>
          </p:nvPicPr>
          <p:blipFill>
            <a:blip r:embed="rId10">
              <a:alphaModFix/>
            </a:blip>
            <a:stretch>
              <a:fillRect/>
            </a:stretch>
          </p:blipFill>
          <p:spPr>
            <a:xfrm>
              <a:off x="2333254" y="2413503"/>
              <a:ext cx="453662" cy="429912"/>
            </a:xfrm>
            <a:prstGeom prst="rect">
              <a:avLst/>
            </a:prstGeom>
            <a:noFill/>
            <a:ln>
              <a:noFill/>
            </a:ln>
          </p:spPr>
        </p:pic>
      </p:grpSp>
      <p:sp>
        <p:nvSpPr>
          <p:cNvPr id="670" name="Google Shape;670;p66"/>
          <p:cNvSpPr txBox="1"/>
          <p:nvPr/>
        </p:nvSpPr>
        <p:spPr>
          <a:xfrm>
            <a:off x="13752049" y="8268025"/>
            <a:ext cx="25734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Technical Report</a:t>
            </a:r>
            <a:endParaRPr b="0" i="0" sz="2400" u="none" cap="none" strike="noStrike">
              <a:solidFill>
                <a:srgbClr val="000000"/>
              </a:solidFill>
              <a:latin typeface="Open Sans Light"/>
              <a:ea typeface="Open Sans Light"/>
              <a:cs typeface="Open Sans Light"/>
              <a:sym typeface="Open Sans Light"/>
            </a:endParaRPr>
          </a:p>
        </p:txBody>
      </p:sp>
      <p:grpSp>
        <p:nvGrpSpPr>
          <p:cNvPr id="671" name="Google Shape;671;p66"/>
          <p:cNvGrpSpPr/>
          <p:nvPr/>
        </p:nvGrpSpPr>
        <p:grpSpPr>
          <a:xfrm>
            <a:off x="9245869" y="6959851"/>
            <a:ext cx="1332600" cy="1263000"/>
            <a:chOff x="4231085" y="3479926"/>
            <a:chExt cx="666300" cy="631500"/>
          </a:xfrm>
        </p:grpSpPr>
        <p:sp>
          <p:nvSpPr>
            <p:cNvPr id="672" name="Google Shape;672;p66"/>
            <p:cNvSpPr/>
            <p:nvPr/>
          </p:nvSpPr>
          <p:spPr>
            <a:xfrm>
              <a:off x="4231085" y="3479926"/>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73" name="Google Shape;673;p66"/>
            <p:cNvPicPr preferRelativeResize="0"/>
            <p:nvPr/>
          </p:nvPicPr>
          <p:blipFill rotWithShape="1">
            <a:blip r:embed="rId11">
              <a:alphaModFix/>
            </a:blip>
            <a:srcRect b="15124" l="0" r="0" t="0"/>
            <a:stretch/>
          </p:blipFill>
          <p:spPr>
            <a:xfrm>
              <a:off x="4336980" y="3599196"/>
              <a:ext cx="522727" cy="420417"/>
            </a:xfrm>
            <a:prstGeom prst="rect">
              <a:avLst/>
            </a:prstGeom>
            <a:noFill/>
            <a:ln>
              <a:noFill/>
            </a:ln>
          </p:spPr>
        </p:pic>
        <p:pic>
          <p:nvPicPr>
            <p:cNvPr id="674" name="Google Shape;674;p66"/>
            <p:cNvPicPr preferRelativeResize="0"/>
            <p:nvPr/>
          </p:nvPicPr>
          <p:blipFill rotWithShape="1">
            <a:blip r:embed="rId12">
              <a:alphaModFix/>
            </a:blip>
            <a:srcRect b="16611" l="0" r="0" t="0"/>
            <a:stretch/>
          </p:blipFill>
          <p:spPr>
            <a:xfrm>
              <a:off x="4320227" y="3589432"/>
              <a:ext cx="421906" cy="333403"/>
            </a:xfrm>
            <a:prstGeom prst="rect">
              <a:avLst/>
            </a:prstGeom>
            <a:noFill/>
            <a:ln>
              <a:noFill/>
            </a:ln>
          </p:spPr>
        </p:pic>
      </p:grpSp>
      <p:sp>
        <p:nvSpPr>
          <p:cNvPr id="675" name="Google Shape;675;p66"/>
          <p:cNvSpPr/>
          <p:nvPr/>
        </p:nvSpPr>
        <p:spPr>
          <a:xfrm>
            <a:off x="4069229" y="7025923"/>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76" name="Google Shape;676;p66"/>
          <p:cNvPicPr preferRelativeResize="0"/>
          <p:nvPr/>
        </p:nvPicPr>
        <p:blipFill rotWithShape="1">
          <a:blip r:embed="rId13">
            <a:alphaModFix/>
          </a:blip>
          <a:srcRect b="13584" l="0" r="0" t="0"/>
          <a:stretch/>
        </p:blipFill>
        <p:spPr>
          <a:xfrm>
            <a:off x="4257818" y="7279936"/>
            <a:ext cx="955507" cy="782449"/>
          </a:xfrm>
          <a:prstGeom prst="rect">
            <a:avLst/>
          </a:prstGeom>
          <a:noFill/>
          <a:ln>
            <a:noFill/>
          </a:ln>
        </p:spPr>
      </p:pic>
      <p:grpSp>
        <p:nvGrpSpPr>
          <p:cNvPr id="677" name="Google Shape;677;p66"/>
          <p:cNvGrpSpPr/>
          <p:nvPr/>
        </p:nvGrpSpPr>
        <p:grpSpPr>
          <a:xfrm>
            <a:off x="7228195" y="4595915"/>
            <a:ext cx="2573400" cy="2261259"/>
            <a:chOff x="3222247" y="2297958"/>
            <a:chExt cx="1286700" cy="1130630"/>
          </a:xfrm>
        </p:grpSpPr>
        <p:sp>
          <p:nvSpPr>
            <p:cNvPr id="678" name="Google Shape;678;p66"/>
            <p:cNvSpPr/>
            <p:nvPr/>
          </p:nvSpPr>
          <p:spPr>
            <a:xfrm>
              <a:off x="3512968" y="2297958"/>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79" name="Google Shape;679;p66"/>
            <p:cNvSpPr txBox="1"/>
            <p:nvPr/>
          </p:nvSpPr>
          <p:spPr>
            <a:xfrm>
              <a:off x="3222247" y="2935987"/>
              <a:ext cx="1286700" cy="492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Sample Model Outputs</a:t>
              </a:r>
              <a:endParaRPr b="0" i="0" sz="2400" u="none" cap="none" strike="noStrike">
                <a:solidFill>
                  <a:srgbClr val="FF0000"/>
                </a:solidFill>
                <a:latin typeface="Open Sans Light"/>
                <a:ea typeface="Open Sans Light"/>
                <a:cs typeface="Open Sans Light"/>
                <a:sym typeface="Open Sans Light"/>
              </a:endParaRPr>
            </a:p>
          </p:txBody>
        </p:sp>
        <p:pic>
          <p:nvPicPr>
            <p:cNvPr id="680" name="Google Shape;680;p66"/>
            <p:cNvPicPr preferRelativeResize="0"/>
            <p:nvPr/>
          </p:nvPicPr>
          <p:blipFill rotWithShape="1">
            <a:blip r:embed="rId14">
              <a:alphaModFix/>
            </a:blip>
            <a:srcRect b="12195" l="0" r="0" t="0"/>
            <a:stretch/>
          </p:blipFill>
          <p:spPr>
            <a:xfrm>
              <a:off x="3621557" y="2418480"/>
              <a:ext cx="453661" cy="377492"/>
            </a:xfrm>
            <a:prstGeom prst="rect">
              <a:avLst/>
            </a:prstGeom>
            <a:noFill/>
            <a:ln>
              <a:noFill/>
            </a:ln>
          </p:spPr>
        </p:pic>
      </p:grpSp>
      <p:sp>
        <p:nvSpPr>
          <p:cNvPr id="681" name="Google Shape;681;p66"/>
          <p:cNvSpPr/>
          <p:nvPr/>
        </p:nvSpPr>
        <p:spPr>
          <a:xfrm>
            <a:off x="11762916" y="6959832"/>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grpSp>
        <p:nvGrpSpPr>
          <p:cNvPr id="682" name="Google Shape;682;p66"/>
          <p:cNvGrpSpPr/>
          <p:nvPr/>
        </p:nvGrpSpPr>
        <p:grpSpPr>
          <a:xfrm>
            <a:off x="14967107" y="4602512"/>
            <a:ext cx="2388600" cy="2248061"/>
            <a:chOff x="7091704" y="2301256"/>
            <a:chExt cx="1194300" cy="1124030"/>
          </a:xfrm>
        </p:grpSpPr>
        <p:sp>
          <p:nvSpPr>
            <p:cNvPr id="683" name="Google Shape;683;p66"/>
            <p:cNvSpPr txBox="1"/>
            <p:nvPr/>
          </p:nvSpPr>
          <p:spPr>
            <a:xfrm>
              <a:off x="7091704" y="2932686"/>
              <a:ext cx="1194300" cy="492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Configuration </a:t>
              </a:r>
              <a:r>
                <a:rPr lang="en" sz="2400">
                  <a:latin typeface="Open Sans Light"/>
                  <a:ea typeface="Open Sans Light"/>
                  <a:cs typeface="Open Sans Light"/>
                  <a:sym typeface="Open Sans Light"/>
                </a:rPr>
                <a:t>F</a:t>
              </a:r>
              <a:r>
                <a:rPr b="0" i="0" lang="en" sz="2400" u="none" cap="none" strike="noStrike">
                  <a:solidFill>
                    <a:srgbClr val="000000"/>
                  </a:solidFill>
                  <a:latin typeface="Open Sans Light"/>
                  <a:ea typeface="Open Sans Light"/>
                  <a:cs typeface="Open Sans Light"/>
                  <a:sym typeface="Open Sans Light"/>
                </a:rPr>
                <a:t>ile</a:t>
              </a:r>
              <a:endParaRPr b="0" i="0" sz="2400" u="none" cap="none" strike="noStrike">
                <a:solidFill>
                  <a:srgbClr val="000000"/>
                </a:solidFill>
                <a:latin typeface="Open Sans Light"/>
                <a:ea typeface="Open Sans Light"/>
                <a:cs typeface="Open Sans Light"/>
                <a:sym typeface="Open Sans Light"/>
              </a:endParaRPr>
            </a:p>
          </p:txBody>
        </p:sp>
        <p:grpSp>
          <p:nvGrpSpPr>
            <p:cNvPr id="684" name="Google Shape;684;p66"/>
            <p:cNvGrpSpPr/>
            <p:nvPr/>
          </p:nvGrpSpPr>
          <p:grpSpPr>
            <a:xfrm>
              <a:off x="7353250" y="2301256"/>
              <a:ext cx="666321" cy="631438"/>
              <a:chOff x="8095023" y="2810019"/>
              <a:chExt cx="932700" cy="932700"/>
            </a:xfrm>
          </p:grpSpPr>
          <p:sp>
            <p:nvSpPr>
              <p:cNvPr id="685" name="Google Shape;685;p66"/>
              <p:cNvSpPr/>
              <p:nvPr/>
            </p:nvSpPr>
            <p:spPr>
              <a:xfrm>
                <a:off x="8095023" y="2810019"/>
                <a:ext cx="932700" cy="9327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86" name="Google Shape;686;p66"/>
              <p:cNvPicPr preferRelativeResize="0"/>
              <p:nvPr/>
            </p:nvPicPr>
            <p:blipFill rotWithShape="1">
              <a:blip r:embed="rId15">
                <a:alphaModFix/>
              </a:blip>
              <a:srcRect b="13141" l="0" r="0" t="0"/>
              <a:stretch/>
            </p:blipFill>
            <p:spPr>
              <a:xfrm>
                <a:off x="8243875" y="3000615"/>
                <a:ext cx="635000" cy="551541"/>
              </a:xfrm>
              <a:prstGeom prst="rect">
                <a:avLst/>
              </a:prstGeom>
              <a:noFill/>
              <a:ln>
                <a:noFill/>
              </a:ln>
            </p:spPr>
          </p:pic>
        </p:grpSp>
      </p:grpSp>
      <p:pic>
        <p:nvPicPr>
          <p:cNvPr id="687" name="Google Shape;687;p66"/>
          <p:cNvPicPr preferRelativeResize="0"/>
          <p:nvPr/>
        </p:nvPicPr>
        <p:blipFill rotWithShape="1">
          <a:blip r:embed="rId16">
            <a:alphaModFix/>
          </a:blip>
          <a:srcRect b="16029" l="0" r="0" t="0"/>
          <a:stretch/>
        </p:blipFill>
        <p:spPr>
          <a:xfrm>
            <a:off x="11847220" y="7130264"/>
            <a:ext cx="1158916" cy="922187"/>
          </a:xfrm>
          <a:prstGeom prst="rect">
            <a:avLst/>
          </a:prstGeom>
          <a:noFill/>
          <a:ln>
            <a:noFill/>
          </a:ln>
        </p:spPr>
      </p:pic>
      <p:sp>
        <p:nvSpPr>
          <p:cNvPr id="688" name="Google Shape;688;p66"/>
          <p:cNvSpPr/>
          <p:nvPr/>
        </p:nvSpPr>
        <p:spPr>
          <a:xfrm>
            <a:off x="12947735" y="4637732"/>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89" name="Google Shape;689;p66"/>
          <p:cNvSpPr txBox="1"/>
          <p:nvPr/>
        </p:nvSpPr>
        <p:spPr>
          <a:xfrm>
            <a:off x="12406920" y="5983527"/>
            <a:ext cx="25734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lang="en" sz="2400">
                <a:latin typeface="Open Sans Light"/>
                <a:ea typeface="Open Sans Light"/>
                <a:cs typeface="Open Sans Light"/>
                <a:sym typeface="Open Sans Light"/>
              </a:rPr>
              <a:t>Model Metadata</a:t>
            </a:r>
            <a:endParaRPr sz="2400">
              <a:latin typeface="Open Sans Light"/>
              <a:ea typeface="Open Sans Light"/>
              <a:cs typeface="Open Sans Light"/>
              <a:sym typeface="Open Sans Light"/>
            </a:endParaRPr>
          </a:p>
        </p:txBody>
      </p:sp>
      <p:pic>
        <p:nvPicPr>
          <p:cNvPr id="690" name="Google Shape;690;p66"/>
          <p:cNvPicPr preferRelativeResize="0"/>
          <p:nvPr/>
        </p:nvPicPr>
        <p:blipFill rotWithShape="1">
          <a:blip r:embed="rId17">
            <a:alphaModFix/>
          </a:blip>
          <a:srcRect b="15196" l="0" r="0" t="0"/>
          <a:stretch/>
        </p:blipFill>
        <p:spPr>
          <a:xfrm>
            <a:off x="13065341" y="4769860"/>
            <a:ext cx="1102412" cy="922183"/>
          </a:xfrm>
          <a:prstGeom prst="rect">
            <a:avLst/>
          </a:prstGeom>
          <a:noFill/>
          <a:ln>
            <a:noFill/>
          </a:ln>
        </p:spPr>
      </p:pic>
      <p:sp>
        <p:nvSpPr>
          <p:cNvPr id="691" name="Google Shape;691;p66"/>
          <p:cNvSpPr/>
          <p:nvPr/>
        </p:nvSpPr>
        <p:spPr>
          <a:xfrm>
            <a:off x="10346889" y="2212587"/>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92" name="Google Shape;692;p66"/>
          <p:cNvSpPr txBox="1"/>
          <p:nvPr/>
        </p:nvSpPr>
        <p:spPr>
          <a:xfrm>
            <a:off x="9818914" y="3475428"/>
            <a:ext cx="2388600" cy="9852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lang="en" sz="2400">
                <a:latin typeface="Open Sans Light"/>
                <a:ea typeface="Open Sans Light"/>
                <a:cs typeface="Open Sans Light"/>
                <a:sym typeface="Open Sans Light"/>
              </a:rPr>
              <a:t>Libraries &amp; Tools</a:t>
            </a:r>
            <a:endParaRPr b="0" i="0" sz="2400" u="none" cap="none" strike="noStrike">
              <a:solidFill>
                <a:srgbClr val="000000"/>
              </a:solidFill>
              <a:latin typeface="Open Sans Light"/>
              <a:ea typeface="Open Sans Light"/>
              <a:cs typeface="Open Sans Light"/>
              <a:sym typeface="Open Sans Light"/>
            </a:endParaRPr>
          </a:p>
        </p:txBody>
      </p:sp>
      <p:pic>
        <p:nvPicPr>
          <p:cNvPr id="693" name="Google Shape;693;p66"/>
          <p:cNvPicPr preferRelativeResize="0"/>
          <p:nvPr/>
        </p:nvPicPr>
        <p:blipFill rotWithShape="1">
          <a:blip r:embed="rId18">
            <a:alphaModFix/>
          </a:blip>
          <a:srcRect b="0" l="26463" r="28230" t="0"/>
          <a:stretch/>
        </p:blipFill>
        <p:spPr>
          <a:xfrm>
            <a:off x="10466550" y="2212600"/>
            <a:ext cx="1093302" cy="1262851"/>
          </a:xfrm>
          <a:prstGeom prst="rect">
            <a:avLst/>
          </a:prstGeom>
          <a:noFill/>
          <a:ln>
            <a:noFill/>
          </a:ln>
        </p:spPr>
      </p:pic>
      <p:sp>
        <p:nvSpPr>
          <p:cNvPr id="694" name="Google Shape;694;p66"/>
          <p:cNvSpPr/>
          <p:nvPr/>
        </p:nvSpPr>
        <p:spPr>
          <a:xfrm>
            <a:off x="932300" y="2452900"/>
            <a:ext cx="1537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CODE</a:t>
            </a:r>
            <a:endParaRPr sz="2000">
              <a:solidFill>
                <a:schemeClr val="lt1"/>
              </a:solidFill>
              <a:latin typeface="Open Sans ExtraBold"/>
              <a:ea typeface="Open Sans ExtraBold"/>
              <a:cs typeface="Open Sans ExtraBold"/>
              <a:sym typeface="Open Sans ExtraBold"/>
            </a:endParaRPr>
          </a:p>
        </p:txBody>
      </p:sp>
      <p:sp>
        <p:nvSpPr>
          <p:cNvPr id="695" name="Google Shape;695;p66"/>
          <p:cNvSpPr/>
          <p:nvPr/>
        </p:nvSpPr>
        <p:spPr>
          <a:xfrm>
            <a:off x="932300" y="4878050"/>
            <a:ext cx="1537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DATA</a:t>
            </a:r>
            <a:endParaRPr sz="2000">
              <a:solidFill>
                <a:schemeClr val="lt1"/>
              </a:solidFill>
              <a:latin typeface="Open Sans ExtraBold"/>
              <a:ea typeface="Open Sans ExtraBold"/>
              <a:cs typeface="Open Sans ExtraBold"/>
              <a:sym typeface="Open Sans ExtraBold"/>
            </a:endParaRPr>
          </a:p>
        </p:txBody>
      </p:sp>
      <p:sp>
        <p:nvSpPr>
          <p:cNvPr id="696" name="Google Shape;696;p66"/>
          <p:cNvSpPr/>
          <p:nvPr/>
        </p:nvSpPr>
        <p:spPr>
          <a:xfrm>
            <a:off x="978630" y="7303200"/>
            <a:ext cx="3004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DOCUMENTATION</a:t>
            </a:r>
            <a:endParaRPr sz="2000">
              <a:solidFill>
                <a:schemeClr val="lt1"/>
              </a:solidFill>
              <a:latin typeface="Open Sans ExtraBold"/>
              <a:ea typeface="Open Sans ExtraBold"/>
              <a:cs typeface="Open Sans ExtraBold"/>
              <a:sym typeface="Open Sans ExtraBold"/>
            </a:endParaRPr>
          </a:p>
        </p:txBody>
      </p:sp>
      <p:sp>
        <p:nvSpPr>
          <p:cNvPr id="697" name="Google Shape;697;p66"/>
          <p:cNvSpPr/>
          <p:nvPr/>
        </p:nvSpPr>
        <p:spPr>
          <a:xfrm>
            <a:off x="14273102" y="6938056"/>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98" name="Google Shape;698;p66"/>
          <p:cNvPicPr preferRelativeResize="0"/>
          <p:nvPr/>
        </p:nvPicPr>
        <p:blipFill>
          <a:blip r:embed="rId19">
            <a:alphaModFix/>
          </a:blip>
          <a:stretch>
            <a:fillRect/>
          </a:stretch>
        </p:blipFill>
        <p:spPr>
          <a:xfrm>
            <a:off x="14502050" y="7121925"/>
            <a:ext cx="874749" cy="874749"/>
          </a:xfrm>
          <a:prstGeom prst="rect">
            <a:avLst/>
          </a:prstGeom>
          <a:noFill/>
          <a:ln>
            <a:noFill/>
          </a:ln>
        </p:spPr>
      </p:pic>
      <p:sp>
        <p:nvSpPr>
          <p:cNvPr id="699" name="Google Shape;699;p6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3" name="Shape 703"/>
        <p:cNvGrpSpPr/>
        <p:nvPr/>
      </p:nvGrpSpPr>
      <p:grpSpPr>
        <a:xfrm>
          <a:off x="0" y="0"/>
          <a:ext cx="0" cy="0"/>
          <a:chOff x="0" y="0"/>
          <a:chExt cx="0" cy="0"/>
        </a:xfrm>
      </p:grpSpPr>
      <p:graphicFrame>
        <p:nvGraphicFramePr>
          <p:cNvPr id="704" name="Google Shape;704;p67"/>
          <p:cNvGraphicFramePr/>
          <p:nvPr/>
        </p:nvGraphicFramePr>
        <p:xfrm>
          <a:off x="341372" y="332450"/>
          <a:ext cx="3000000" cy="3000000"/>
        </p:xfrm>
        <a:graphic>
          <a:graphicData uri="http://schemas.openxmlformats.org/drawingml/2006/table">
            <a:tbl>
              <a:tblPr bandRow="1">
                <a:noFill/>
                <a:tableStyleId>{81A2A83F-D7A1-4699-995B-9F16761E42F5}</a:tableStyleId>
              </a:tblPr>
              <a:tblGrid>
                <a:gridCol w="5696350"/>
                <a:gridCol w="11908950"/>
              </a:tblGrid>
              <a:tr h="1029600">
                <a:tc>
                  <a:txBody>
                    <a:bodyPr/>
                    <a:lstStyle/>
                    <a:p>
                      <a:pPr indent="0" lvl="0" marL="0" marR="0" rtl="0" algn="ctr">
                        <a:lnSpc>
                          <a:spcPct val="100000"/>
                        </a:lnSpc>
                        <a:spcBef>
                          <a:spcPts val="0"/>
                        </a:spcBef>
                        <a:spcAft>
                          <a:spcPts val="0"/>
                        </a:spcAft>
                        <a:buClr>
                          <a:srgbClr val="000000"/>
                        </a:buClr>
                        <a:buSzPts val="4400"/>
                        <a:buFont typeface="Arial"/>
                        <a:buNone/>
                      </a:pPr>
                      <a:r>
                        <a:rPr b="1" lang="en" sz="4000">
                          <a:solidFill>
                            <a:srgbClr val="FFFFFF"/>
                          </a:solidFill>
                          <a:latin typeface="Open Sans"/>
                          <a:ea typeface="Open Sans"/>
                          <a:cs typeface="Open Sans"/>
                          <a:sym typeface="Open Sans"/>
                        </a:rPr>
                        <a:t>MOF Class</a:t>
                      </a:r>
                      <a:endParaRPr b="1" sz="40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09A9BF"/>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 sz="4000" cap="none" strike="noStrike">
                          <a:solidFill>
                            <a:srgbClr val="FFFFFF"/>
                          </a:solidFill>
                          <a:latin typeface="Open Sans"/>
                          <a:ea typeface="Open Sans"/>
                          <a:cs typeface="Open Sans"/>
                          <a:sym typeface="Open Sans"/>
                        </a:rPr>
                        <a:t>Components Included</a:t>
                      </a:r>
                      <a:endParaRPr b="1" sz="40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1068A2"/>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 – Open Science</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Research Paper</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Datasets</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 Preprocessing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Parameters and Metadata (Intermediate Checkpoints and Optimizer States)</a:t>
                      </a:r>
                      <a:endParaRPr sz="2400">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a:solidFill>
                            <a:srgbClr val="168FDF"/>
                          </a:solidFill>
                          <a:latin typeface="Open Sans"/>
                          <a:ea typeface="Open Sans"/>
                          <a:cs typeface="Open Sans"/>
                          <a:sym typeface="Open Sans"/>
                        </a:rPr>
                        <a:t>+ All Class II Components</a:t>
                      </a:r>
                      <a:endParaRPr sz="24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II – Open Tooling</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c>
                  <a:txBody>
                    <a:bodyPr/>
                    <a:lstStyle/>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Training Code </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Inference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Evaluation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Evaluation Data</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Supporting Libraries &amp; Tools</a:t>
                      </a:r>
                      <a:endParaRPr sz="2400">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a:solidFill>
                            <a:srgbClr val="168FDF"/>
                          </a:solidFill>
                          <a:latin typeface="Open Sans"/>
                          <a:ea typeface="Open Sans"/>
                          <a:cs typeface="Open Sans"/>
                          <a:sym typeface="Open Sans"/>
                        </a:rPr>
                        <a:t>+ </a:t>
                      </a:r>
                      <a:r>
                        <a:rPr lang="en" sz="2400" u="none" cap="none" strike="noStrike">
                          <a:solidFill>
                            <a:srgbClr val="168FDF"/>
                          </a:solidFill>
                          <a:latin typeface="Open Sans"/>
                          <a:ea typeface="Open Sans"/>
                          <a:cs typeface="Open Sans"/>
                          <a:sym typeface="Open Sans"/>
                        </a:rPr>
                        <a:t>All Class I</a:t>
                      </a:r>
                      <a:r>
                        <a:rPr lang="en" sz="2400">
                          <a:solidFill>
                            <a:srgbClr val="168FDF"/>
                          </a:solidFill>
                          <a:latin typeface="Open Sans"/>
                          <a:ea typeface="Open Sans"/>
                          <a:cs typeface="Open Sans"/>
                          <a:sym typeface="Open Sans"/>
                        </a:rPr>
                        <a:t>II </a:t>
                      </a:r>
                      <a:r>
                        <a:rPr lang="en" sz="2400" u="none" cap="none" strike="noStrike">
                          <a:solidFill>
                            <a:srgbClr val="168FDF"/>
                          </a:solidFill>
                          <a:latin typeface="Open Sans"/>
                          <a:ea typeface="Open Sans"/>
                          <a:cs typeface="Open Sans"/>
                          <a:sym typeface="Open Sans"/>
                        </a:rPr>
                        <a:t>Components</a:t>
                      </a:r>
                      <a:endParaRPr sz="2400">
                        <a:solidFill>
                          <a:srgbClr val="168FD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III – Open Model</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Architecture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Parameters and Metadata (Final Checkpoints and Optimizer State)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Technical Report</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Evaluation Results</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Card</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 Card</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SzPts val="2400"/>
                        <a:buFont typeface="Open Sans"/>
                        <a:buChar char="●"/>
                      </a:pPr>
                      <a:r>
                        <a:rPr lang="en" sz="2400">
                          <a:latin typeface="Open Sans"/>
                          <a:ea typeface="Open Sans"/>
                          <a:cs typeface="Open Sans"/>
                          <a:sym typeface="Open Sans"/>
                        </a:rPr>
                        <a:t>Sample Model Outputs (optional)</a:t>
                      </a:r>
                      <a:endParaRPr sz="24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bl>
          </a:graphicData>
        </a:graphic>
      </p:graphicFrame>
      <p:pic>
        <p:nvPicPr>
          <p:cNvPr id="705" name="Google Shape;705;p67"/>
          <p:cNvPicPr preferRelativeResize="0"/>
          <p:nvPr/>
        </p:nvPicPr>
        <p:blipFill rotWithShape="1">
          <a:blip r:embed="rId3">
            <a:alphaModFix/>
          </a:blip>
          <a:srcRect b="58160" l="1823" r="2692" t="10927"/>
          <a:stretch/>
        </p:blipFill>
        <p:spPr>
          <a:xfrm>
            <a:off x="493750" y="3032450"/>
            <a:ext cx="5390949" cy="548900"/>
          </a:xfrm>
          <a:prstGeom prst="rect">
            <a:avLst/>
          </a:prstGeom>
          <a:noFill/>
          <a:ln>
            <a:noFill/>
          </a:ln>
        </p:spPr>
      </p:pic>
      <p:pic>
        <p:nvPicPr>
          <p:cNvPr id="706" name="Google Shape;706;p67"/>
          <p:cNvPicPr preferRelativeResize="0"/>
          <p:nvPr/>
        </p:nvPicPr>
        <p:blipFill rotWithShape="1">
          <a:blip r:embed="rId3">
            <a:alphaModFix/>
          </a:blip>
          <a:srcRect b="0" l="1782" r="2386" t="68734"/>
          <a:stretch/>
        </p:blipFill>
        <p:spPr>
          <a:xfrm>
            <a:off x="493750" y="7874550"/>
            <a:ext cx="5390949" cy="553145"/>
          </a:xfrm>
          <a:prstGeom prst="rect">
            <a:avLst/>
          </a:prstGeom>
          <a:noFill/>
          <a:ln>
            <a:noFill/>
          </a:ln>
        </p:spPr>
      </p:pic>
      <p:pic>
        <p:nvPicPr>
          <p:cNvPr id="707" name="Google Shape;707;p67"/>
          <p:cNvPicPr preferRelativeResize="0"/>
          <p:nvPr/>
        </p:nvPicPr>
        <p:blipFill rotWithShape="1">
          <a:blip r:embed="rId3">
            <a:alphaModFix/>
          </a:blip>
          <a:srcRect b="30318" l="1557" r="2269" t="40976"/>
          <a:stretch/>
        </p:blipFill>
        <p:spPr>
          <a:xfrm>
            <a:off x="493750" y="5474950"/>
            <a:ext cx="5390949" cy="506005"/>
          </a:xfrm>
          <a:prstGeom prst="rect">
            <a:avLst/>
          </a:prstGeom>
          <a:noFill/>
          <a:ln>
            <a:noFill/>
          </a:ln>
        </p:spPr>
      </p:pic>
      <p:sp>
        <p:nvSpPr>
          <p:cNvPr id="708" name="Google Shape;708;p6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6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MOF Benefits </a:t>
            </a:r>
            <a:endParaRPr/>
          </a:p>
        </p:txBody>
      </p:sp>
      <p:graphicFrame>
        <p:nvGraphicFramePr>
          <p:cNvPr id="714" name="Google Shape;714;p68"/>
          <p:cNvGraphicFramePr/>
          <p:nvPr/>
        </p:nvGraphicFramePr>
        <p:xfrm>
          <a:off x="1434721" y="2095250"/>
          <a:ext cx="3000000" cy="3000000"/>
        </p:xfrm>
        <a:graphic>
          <a:graphicData uri="http://schemas.openxmlformats.org/drawingml/2006/table">
            <a:tbl>
              <a:tblPr>
                <a:noFill/>
                <a:tableStyleId>{27B43AA7-FB3D-4F27-8487-1CE36CDACCF7}</a:tableStyleId>
              </a:tblPr>
              <a:tblGrid>
                <a:gridCol w="7285150"/>
              </a:tblGrid>
              <a:tr h="1086600">
                <a:tc>
                  <a:txBody>
                    <a:bodyPr/>
                    <a:lstStyle/>
                    <a:p>
                      <a:pPr indent="0" lvl="0" marL="0" rtl="0" algn="ctr">
                        <a:lnSpc>
                          <a:spcPct val="115000"/>
                        </a:lnSpc>
                        <a:spcBef>
                          <a:spcPts val="0"/>
                        </a:spcBef>
                        <a:spcAft>
                          <a:spcPts val="0"/>
                        </a:spcAft>
                        <a:buNone/>
                      </a:pPr>
                      <a:r>
                        <a:rPr b="1" lang="en" sz="3200">
                          <a:solidFill>
                            <a:schemeClr val="lt1"/>
                          </a:solidFill>
                          <a:latin typeface="Open Sans"/>
                          <a:ea typeface="Open Sans"/>
                          <a:cs typeface="Open Sans"/>
                          <a:sym typeface="Open Sans"/>
                        </a:rPr>
                        <a:t>Benefits to model producers</a:t>
                      </a:r>
                      <a:endParaRPr b="1" sz="3200">
                        <a:solidFill>
                          <a:schemeClr val="lt1"/>
                        </a:solidFill>
                        <a:latin typeface="Open Sans"/>
                        <a:ea typeface="Open Sans"/>
                        <a:cs typeface="Open Sans"/>
                        <a:sym typeface="Open Sans"/>
                      </a:endParaRPr>
                    </a:p>
                  </a:txBody>
                  <a:tcPr marT="182850" marB="182850" marR="182850" marL="182850" anchor="ctr">
                    <a:solidFill>
                      <a:srgbClr val="09A9BF"/>
                    </a:solidFill>
                  </a:tcP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Build a vibrant ecosystem around your models</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Spur innovation and improve upon your work</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Improve your models and datasets through feedback</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Appease regulators through greater transparency and reproducibility</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Improve safety and security of models</a:t>
                      </a:r>
                      <a:endParaRPr sz="2200">
                        <a:latin typeface="Open Sans SemiBold"/>
                        <a:ea typeface="Open Sans SemiBold"/>
                        <a:cs typeface="Open Sans SemiBold"/>
                        <a:sym typeface="Open Sans SemiBold"/>
                      </a:endParaRPr>
                    </a:p>
                  </a:txBody>
                  <a:tcPr marT="182850" marB="182850" marR="182850" marL="182850" anchor="ctr"/>
                </a:tc>
              </a:tr>
            </a:tbl>
          </a:graphicData>
        </a:graphic>
      </p:graphicFrame>
      <p:graphicFrame>
        <p:nvGraphicFramePr>
          <p:cNvPr id="715" name="Google Shape;715;p68"/>
          <p:cNvGraphicFramePr/>
          <p:nvPr/>
        </p:nvGraphicFramePr>
        <p:xfrm>
          <a:off x="9435950" y="2095374"/>
          <a:ext cx="3000000" cy="3000000"/>
        </p:xfrm>
        <a:graphic>
          <a:graphicData uri="http://schemas.openxmlformats.org/drawingml/2006/table">
            <a:tbl>
              <a:tblPr>
                <a:noFill/>
                <a:tableStyleId>{27B43AA7-FB3D-4F27-8487-1CE36CDACCF7}</a:tableStyleId>
              </a:tblPr>
              <a:tblGrid>
                <a:gridCol w="7285150"/>
              </a:tblGrid>
              <a:tr h="1035050">
                <a:tc>
                  <a:txBody>
                    <a:bodyPr/>
                    <a:lstStyle/>
                    <a:p>
                      <a:pPr indent="0" lvl="0" marL="0" rtl="0" algn="ctr">
                        <a:lnSpc>
                          <a:spcPct val="115000"/>
                        </a:lnSpc>
                        <a:spcBef>
                          <a:spcPts val="0"/>
                        </a:spcBef>
                        <a:spcAft>
                          <a:spcPts val="0"/>
                        </a:spcAft>
                        <a:buNone/>
                      </a:pPr>
                      <a:r>
                        <a:rPr b="1" lang="en" sz="3200">
                          <a:solidFill>
                            <a:schemeClr val="lt1"/>
                          </a:solidFill>
                          <a:latin typeface="Open Sans"/>
                          <a:ea typeface="Open Sans"/>
                          <a:cs typeface="Open Sans"/>
                          <a:sym typeface="Open Sans"/>
                        </a:rPr>
                        <a:t>Benefits to consumers</a:t>
                      </a:r>
                      <a:endParaRPr b="1" sz="3200">
                        <a:latin typeface="Open Sans"/>
                        <a:ea typeface="Open Sans"/>
                        <a:cs typeface="Open Sans"/>
                        <a:sym typeface="Open Sans"/>
                      </a:endParaRPr>
                    </a:p>
                  </a:txBody>
                  <a:tcPr marT="182850" marB="182850" marR="182850" marL="182850" anchor="ctr">
                    <a:solidFill>
                      <a:srgbClr val="1068A2"/>
                    </a:solidFill>
                  </a:tcPr>
                </a:tc>
              </a:tr>
              <a:tr h="10737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Access to more model components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10737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Clarity on what models can be used for what purposes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Build products on top of open models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Enhance models for one’s own purposes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Collaboration with a broader community</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Accessibility for research, education &amp; innovation</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bl>
          </a:graphicData>
        </a:graphic>
      </p:graphicFrame>
      <p:sp>
        <p:nvSpPr>
          <p:cNvPr id="716" name="Google Shape;716;p6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4"/>
          <p:cNvSpPr txBox="1"/>
          <p:nvPr>
            <p:ph idx="1" type="body"/>
          </p:nvPr>
        </p:nvSpPr>
        <p:spPr>
          <a:xfrm>
            <a:off x="914400" y="2493625"/>
            <a:ext cx="16459200" cy="6832800"/>
          </a:xfrm>
          <a:prstGeom prst="rect">
            <a:avLst/>
          </a:prstGeom>
        </p:spPr>
        <p:txBody>
          <a:bodyPr anchorCtr="0" anchor="ctr" bIns="0" lIns="0" spcFirstLastPara="1" rIns="0" wrap="square" tIns="0">
            <a:normAutofit fontScale="92500" lnSpcReduction="20000"/>
          </a:bodyPr>
          <a:lstStyle/>
          <a:p>
            <a:pPr indent="0" lvl="0" marL="0" rtl="0" algn="l">
              <a:spcBef>
                <a:spcPts val="0"/>
              </a:spcBef>
              <a:spcAft>
                <a:spcPts val="0"/>
              </a:spcAft>
              <a:buNone/>
            </a:pPr>
            <a:r>
              <a:rPr lang="en" sz="4000"/>
              <a:t>The biggest reason: Trust.</a:t>
            </a:r>
            <a:endParaRPr sz="4000"/>
          </a:p>
          <a:p>
            <a:pPr indent="-645160" lvl="0" marL="914400" rtl="0" algn="l">
              <a:spcBef>
                <a:spcPts val="0"/>
              </a:spcBef>
              <a:spcAft>
                <a:spcPts val="0"/>
              </a:spcAft>
              <a:buSzPct val="100000"/>
              <a:buChar char="●"/>
            </a:pPr>
            <a:r>
              <a:rPr lang="en" sz="3200"/>
              <a:t>Trust that the decision makers are unbiased.</a:t>
            </a:r>
            <a:endParaRPr sz="3200"/>
          </a:p>
          <a:p>
            <a:pPr indent="-645160" lvl="0" marL="914400" rtl="0" algn="l">
              <a:spcBef>
                <a:spcPts val="0"/>
              </a:spcBef>
              <a:spcAft>
                <a:spcPts val="0"/>
              </a:spcAft>
              <a:buSzPct val="100000"/>
              <a:buChar char="●"/>
            </a:pPr>
            <a:r>
              <a:rPr lang="en" sz="3200"/>
              <a:t>Trust that the project will stick around.</a:t>
            </a:r>
            <a:endParaRPr sz="3200"/>
          </a:p>
          <a:p>
            <a:pPr indent="-645160" lvl="0" marL="914400" rtl="0" algn="l">
              <a:spcBef>
                <a:spcPts val="0"/>
              </a:spcBef>
              <a:spcAft>
                <a:spcPts val="0"/>
              </a:spcAft>
              <a:buSzPct val="100000"/>
              <a:buChar char="●"/>
            </a:pPr>
            <a:r>
              <a:rPr lang="en" sz="3200"/>
              <a:t>Trust that it is worth investing R&amp;D budget.</a:t>
            </a:r>
            <a:endParaRPr sz="3200"/>
          </a:p>
          <a:p>
            <a:pPr indent="-645160" lvl="0" marL="914400" rtl="0" algn="l">
              <a:spcBef>
                <a:spcPts val="0"/>
              </a:spcBef>
              <a:spcAft>
                <a:spcPts val="0"/>
              </a:spcAft>
              <a:buSzPct val="100000"/>
              <a:buChar char="●"/>
            </a:pPr>
            <a:r>
              <a:rPr lang="en" sz="3200"/>
              <a:t>Trust that the intentions of other participants are true.</a:t>
            </a:r>
            <a:endParaRPr sz="3200"/>
          </a:p>
          <a:p>
            <a:pPr indent="0" lvl="0" marL="914400" rtl="0" algn="l">
              <a:spcBef>
                <a:spcPts val="0"/>
              </a:spcBef>
              <a:spcAft>
                <a:spcPts val="0"/>
              </a:spcAft>
              <a:buNone/>
            </a:pPr>
            <a:r>
              <a:t/>
            </a:r>
            <a:endParaRPr sz="3200"/>
          </a:p>
          <a:p>
            <a:pPr indent="0" lvl="0" marL="0" rtl="0" algn="l">
              <a:spcBef>
                <a:spcPts val="0"/>
              </a:spcBef>
              <a:spcAft>
                <a:spcPts val="0"/>
              </a:spcAft>
              <a:buNone/>
            </a:pPr>
            <a:r>
              <a:rPr lang="en" sz="4000"/>
              <a:t>Trust is an immensely valuable asset. </a:t>
            </a:r>
            <a:endParaRPr sz="4000"/>
          </a:p>
          <a:p>
            <a:pPr indent="-645160" lvl="0" marL="914400" rtl="0" algn="l">
              <a:spcBef>
                <a:spcPts val="0"/>
              </a:spcBef>
              <a:spcAft>
                <a:spcPts val="0"/>
              </a:spcAft>
              <a:buSzPct val="100000"/>
              <a:buChar char="●"/>
            </a:pPr>
            <a:r>
              <a:rPr lang="en" sz="3200"/>
              <a:t>Required for participants to make durable strategic commitments.</a:t>
            </a:r>
            <a:endParaRPr sz="3200"/>
          </a:p>
          <a:p>
            <a:pPr indent="-645160" lvl="0" marL="914400" rtl="0" algn="l">
              <a:spcBef>
                <a:spcPts val="0"/>
              </a:spcBef>
              <a:spcAft>
                <a:spcPts val="0"/>
              </a:spcAft>
              <a:buSzPct val="100000"/>
              <a:buChar char="●"/>
            </a:pPr>
            <a:r>
              <a:rPr lang="en" sz="3200"/>
              <a:t>Enables participants to form development alliances.</a:t>
            </a:r>
            <a:endParaRPr sz="3200"/>
          </a:p>
          <a:p>
            <a:pPr indent="-645160" lvl="0" marL="914400" rtl="0" algn="l">
              <a:spcBef>
                <a:spcPts val="0"/>
              </a:spcBef>
              <a:spcAft>
                <a:spcPts val="0"/>
              </a:spcAft>
              <a:buSzPct val="100000"/>
              <a:buChar char="●"/>
            </a:pPr>
            <a:r>
              <a:rPr lang="en" sz="3200"/>
              <a:t>Encourages participants to contribute valuable features.</a:t>
            </a:r>
            <a:endParaRPr sz="3200"/>
          </a:p>
          <a:p>
            <a:pPr indent="0" lvl="0" marL="0" rtl="0" algn="l">
              <a:spcBef>
                <a:spcPts val="0"/>
              </a:spcBef>
              <a:spcAft>
                <a:spcPts val="0"/>
              </a:spcAft>
              <a:buNone/>
            </a:pPr>
            <a:r>
              <a:t/>
            </a:r>
            <a:endParaRPr sz="4000"/>
          </a:p>
          <a:p>
            <a:pPr indent="0" lvl="0" marL="0" rtl="0" algn="l">
              <a:spcBef>
                <a:spcPts val="0"/>
              </a:spcBef>
              <a:spcAft>
                <a:spcPts val="0"/>
              </a:spcAft>
              <a:buNone/>
            </a:pPr>
            <a:r>
              <a:rPr lang="en" sz="4000"/>
              <a:t>Trust in the host allows a project to thrive.</a:t>
            </a:r>
            <a:endParaRPr b="1" sz="4000"/>
          </a:p>
        </p:txBody>
      </p:sp>
      <p:sp>
        <p:nvSpPr>
          <p:cNvPr id="126" name="Google Shape;126;p24"/>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Why neutrality matters?</a:t>
            </a:r>
            <a:endParaRPr/>
          </a:p>
          <a:p>
            <a:pPr indent="0" lvl="0" marL="0" rtl="0" algn="l">
              <a:spcBef>
                <a:spcPts val="0"/>
              </a:spcBef>
              <a:spcAft>
                <a:spcPts val="0"/>
              </a:spcAft>
              <a:buNone/>
            </a:pPr>
            <a:r>
              <a:t/>
            </a:r>
            <a:endParaRPr/>
          </a:p>
        </p:txBody>
      </p:sp>
      <p:sp>
        <p:nvSpPr>
          <p:cNvPr id="127" name="Google Shape;127;p2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sp>
        <p:nvSpPr>
          <p:cNvPr id="721" name="Google Shape;721;p69"/>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Model Openness Tool - beta release	</a:t>
            </a:r>
            <a:r>
              <a:rPr lang="en">
                <a:solidFill>
                  <a:srgbClr val="672CE2"/>
                </a:solidFill>
              </a:rPr>
              <a:t>https://isitopen.ai/</a:t>
            </a:r>
            <a:endParaRPr>
              <a:solidFill>
                <a:srgbClr val="672CE2"/>
              </a:solidFill>
            </a:endParaRPr>
          </a:p>
        </p:txBody>
      </p:sp>
      <p:pic>
        <p:nvPicPr>
          <p:cNvPr id="722" name="Google Shape;722;p69"/>
          <p:cNvPicPr preferRelativeResize="0"/>
          <p:nvPr/>
        </p:nvPicPr>
        <p:blipFill rotWithShape="1">
          <a:blip r:embed="rId3">
            <a:alphaModFix/>
          </a:blip>
          <a:srcRect b="6410" l="3239" r="2589" t="2531"/>
          <a:stretch/>
        </p:blipFill>
        <p:spPr>
          <a:xfrm>
            <a:off x="378100" y="1931700"/>
            <a:ext cx="11058698" cy="7236147"/>
          </a:xfrm>
          <a:prstGeom prst="rect">
            <a:avLst/>
          </a:prstGeom>
          <a:noFill/>
          <a:ln>
            <a:noFill/>
          </a:ln>
        </p:spPr>
      </p:pic>
      <p:pic>
        <p:nvPicPr>
          <p:cNvPr id="723" name="Google Shape;723;p69"/>
          <p:cNvPicPr preferRelativeResize="0"/>
          <p:nvPr/>
        </p:nvPicPr>
        <p:blipFill rotWithShape="1">
          <a:blip r:embed="rId4">
            <a:alphaModFix/>
          </a:blip>
          <a:srcRect b="5427" l="2346" r="3037" t="3654"/>
          <a:stretch/>
        </p:blipFill>
        <p:spPr>
          <a:xfrm>
            <a:off x="11528800" y="3435023"/>
            <a:ext cx="6622945" cy="4229525"/>
          </a:xfrm>
          <a:prstGeom prst="rect">
            <a:avLst/>
          </a:prstGeom>
          <a:noFill/>
          <a:ln>
            <a:noFill/>
          </a:ln>
        </p:spPr>
      </p:pic>
      <p:sp>
        <p:nvSpPr>
          <p:cNvPr id="724" name="Google Shape;724;p6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7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a:t>Don’t believe calls to “pause” or “restrict” open source AI</a:t>
            </a:r>
            <a:endParaRPr sz="5000"/>
          </a:p>
        </p:txBody>
      </p:sp>
      <p:sp>
        <p:nvSpPr>
          <p:cNvPr id="730" name="Google Shape;730;p7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31" name="Google Shape;731;p70"/>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57200" lvl="0" marL="457200" rtl="0" algn="l">
              <a:lnSpc>
                <a:spcPct val="115000"/>
              </a:lnSpc>
              <a:spcBef>
                <a:spcPts val="0"/>
              </a:spcBef>
              <a:spcAft>
                <a:spcPts val="0"/>
              </a:spcAft>
              <a:buClr>
                <a:schemeClr val="accent1"/>
              </a:buClr>
              <a:buSzPts val="3600"/>
              <a:buChar char="●"/>
            </a:pPr>
            <a:r>
              <a:rPr lang="en" sz="3600"/>
              <a:t>It didn’t work with cryptography it won’t work here</a:t>
            </a:r>
            <a:endParaRPr sz="3600"/>
          </a:p>
          <a:p>
            <a:pPr indent="-457200" lvl="0" marL="457200" rtl="0" algn="l">
              <a:lnSpc>
                <a:spcPct val="115000"/>
              </a:lnSpc>
              <a:spcBef>
                <a:spcPts val="1000"/>
              </a:spcBef>
              <a:spcAft>
                <a:spcPts val="0"/>
              </a:spcAft>
              <a:buClr>
                <a:schemeClr val="accent1"/>
              </a:buClr>
              <a:buSzPts val="3600"/>
              <a:buChar char="●"/>
            </a:pPr>
            <a:r>
              <a:rPr lang="en" sz="3600"/>
              <a:t>Security through obscurity doesn’t work</a:t>
            </a:r>
            <a:endParaRPr sz="3600"/>
          </a:p>
          <a:p>
            <a:pPr indent="-457200" lvl="0" marL="457200" rtl="0" algn="l">
              <a:lnSpc>
                <a:spcPct val="115000"/>
              </a:lnSpc>
              <a:spcBef>
                <a:spcPts val="1000"/>
              </a:spcBef>
              <a:spcAft>
                <a:spcPts val="0"/>
              </a:spcAft>
              <a:buClr>
                <a:schemeClr val="accent1"/>
              </a:buClr>
              <a:buSzPts val="3600"/>
              <a:buChar char="●"/>
            </a:pPr>
            <a:r>
              <a:rPr lang="en" sz="3600"/>
              <a:t>Regulatory capture of open source is anti-innovation and anti-competitive</a:t>
            </a:r>
            <a:endParaRPr sz="3600"/>
          </a:p>
          <a:p>
            <a:pPr indent="-457200" lvl="0" marL="457200" rtl="0" algn="l">
              <a:lnSpc>
                <a:spcPct val="115000"/>
              </a:lnSpc>
              <a:spcBef>
                <a:spcPts val="1000"/>
              </a:spcBef>
              <a:spcAft>
                <a:spcPts val="1000"/>
              </a:spcAft>
              <a:buClr>
                <a:schemeClr val="accent1"/>
              </a:buClr>
              <a:buSzPts val="3600"/>
              <a:buChar char="●"/>
            </a:pPr>
            <a:r>
              <a:rPr lang="en" sz="3600"/>
              <a:t>The market is already addressing AI concerns this with responsible AI market solutions</a:t>
            </a:r>
            <a:endParaRPr sz="36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71"/>
          <p:cNvSpPr txBox="1"/>
          <p:nvPr>
            <p:ph idx="1" type="body"/>
          </p:nvPr>
        </p:nvSpPr>
        <p:spPr>
          <a:xfrm>
            <a:off x="914400" y="2493638"/>
            <a:ext cx="6622200" cy="503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2700">
                <a:solidFill>
                  <a:schemeClr val="accent1"/>
                </a:solidFill>
              </a:rPr>
              <a:t>The State of Generative AI and Open Source Innovation in Enterprises</a:t>
            </a:r>
            <a:endParaRPr b="1" sz="2300">
              <a:solidFill>
                <a:schemeClr val="accent1"/>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A global survey conducted by LF AI &amp; Data in collaboration with LF Research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Delves into GenAI’s integration into businesses and its openness.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Explores findings highlighting sustainable and ethical development.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Focuses on AI systems like large language models (LLMs) and usage of open-source databases, applications and frameworks in enterprise and industry.</a:t>
            </a:r>
            <a:endParaRPr/>
          </a:p>
        </p:txBody>
      </p:sp>
      <p:sp>
        <p:nvSpPr>
          <p:cNvPr id="738" name="Google Shape;738;p71"/>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u="sng"/>
              <a:t>Gen AI Survey Report - December 2023 - Overview</a:t>
            </a:r>
            <a:endParaRPr sz="5000" u="sng"/>
          </a:p>
        </p:txBody>
      </p:sp>
      <p:sp>
        <p:nvSpPr>
          <p:cNvPr id="739" name="Google Shape;739;p71"/>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740" name="Google Shape;740;p71">
            <a:hlinkClick r:id="rId3"/>
          </p:cNvPr>
          <p:cNvPicPr preferRelativeResize="0"/>
          <p:nvPr/>
        </p:nvPicPr>
        <p:blipFill>
          <a:blip r:embed="rId4">
            <a:alphaModFix/>
          </a:blip>
          <a:stretch>
            <a:fillRect/>
          </a:stretch>
        </p:blipFill>
        <p:spPr>
          <a:xfrm>
            <a:off x="8026013" y="2407987"/>
            <a:ext cx="9499346" cy="5278445"/>
          </a:xfrm>
          <a:prstGeom prst="rect">
            <a:avLst/>
          </a:prstGeom>
          <a:noFill/>
          <a:ln>
            <a:noFill/>
          </a:ln>
        </p:spPr>
      </p:pic>
      <p:sp>
        <p:nvSpPr>
          <p:cNvPr id="741" name="Google Shape;741;p71">
            <a:hlinkClick r:id="rId5"/>
          </p:cNvPr>
          <p:cNvSpPr/>
          <p:nvPr/>
        </p:nvSpPr>
        <p:spPr>
          <a:xfrm>
            <a:off x="1103850" y="7793775"/>
            <a:ext cx="3930300" cy="856500"/>
          </a:xfrm>
          <a:prstGeom prst="roundRect">
            <a:avLst>
              <a:gd fmla="val 16667" name="adj"/>
            </a:avLst>
          </a:prstGeom>
          <a:solidFill>
            <a:schemeClr val="accent1"/>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chemeClr val="lt1"/>
                </a:solidFill>
                <a:latin typeface="Open Sans"/>
                <a:ea typeface="Open Sans"/>
                <a:cs typeface="Open Sans"/>
                <a:sym typeface="Open Sans"/>
              </a:rPr>
              <a:t>Read Report</a:t>
            </a:r>
            <a:endParaRPr b="1" sz="2600">
              <a:solidFill>
                <a:schemeClr val="lt1"/>
              </a:solidFill>
              <a:latin typeface="Open Sans"/>
              <a:ea typeface="Open Sans"/>
              <a:cs typeface="Open Sans"/>
              <a:sym typeface="Open Sans"/>
            </a:endParaRPr>
          </a:p>
        </p:txBody>
      </p:sp>
      <p:sp>
        <p:nvSpPr>
          <p:cNvPr id="742" name="Google Shape;742;p71"/>
          <p:cNvSpPr txBox="1"/>
          <p:nvPr/>
        </p:nvSpPr>
        <p:spPr>
          <a:xfrm>
            <a:off x="5916150" y="9003263"/>
            <a:ext cx="6455700" cy="6465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lang="en" sz="2400" u="sng">
                <a:solidFill>
                  <a:schemeClr val="hlink"/>
                </a:solidFill>
                <a:latin typeface="Open Sans"/>
                <a:ea typeface="Open Sans"/>
                <a:cs typeface="Open Sans"/>
                <a:sym typeface="Open Sans"/>
                <a:hlinkClick r:id="rId6"/>
              </a:rPr>
              <a:t>Download</a:t>
            </a:r>
            <a:r>
              <a:rPr lang="en" sz="2400">
                <a:solidFill>
                  <a:schemeClr val="dk1"/>
                </a:solidFill>
                <a:latin typeface="Open Sans"/>
                <a:ea typeface="Open Sans"/>
                <a:cs typeface="Open Sans"/>
                <a:sym typeface="Open Sans"/>
              </a:rPr>
              <a:t> report, images and infographics.</a:t>
            </a:r>
            <a:endParaRPr sz="2400">
              <a:solidFill>
                <a:schemeClr val="dk1"/>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sp>
        <p:nvSpPr>
          <p:cNvPr id="747" name="Google Shape;747;p72"/>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48" name="Google Shape;748;p72"/>
          <p:cNvPicPr preferRelativeResize="0"/>
          <p:nvPr/>
        </p:nvPicPr>
        <p:blipFill>
          <a:blip r:embed="rId3">
            <a:alphaModFix/>
          </a:blip>
          <a:stretch>
            <a:fillRect/>
          </a:stretch>
        </p:blipFill>
        <p:spPr>
          <a:xfrm>
            <a:off x="61888" y="330381"/>
            <a:ext cx="9031701" cy="4726574"/>
          </a:xfrm>
          <a:prstGeom prst="rect">
            <a:avLst/>
          </a:prstGeom>
          <a:noFill/>
          <a:ln>
            <a:noFill/>
          </a:ln>
        </p:spPr>
      </p:pic>
      <p:pic>
        <p:nvPicPr>
          <p:cNvPr id="749" name="Google Shape;749;p72"/>
          <p:cNvPicPr preferRelativeResize="0"/>
          <p:nvPr/>
        </p:nvPicPr>
        <p:blipFill>
          <a:blip r:embed="rId4">
            <a:alphaModFix/>
          </a:blip>
          <a:stretch>
            <a:fillRect/>
          </a:stretch>
        </p:blipFill>
        <p:spPr>
          <a:xfrm>
            <a:off x="9217363" y="330386"/>
            <a:ext cx="9031701" cy="4726574"/>
          </a:xfrm>
          <a:prstGeom prst="rect">
            <a:avLst/>
          </a:prstGeom>
          <a:noFill/>
          <a:ln>
            <a:noFill/>
          </a:ln>
        </p:spPr>
      </p:pic>
      <p:pic>
        <p:nvPicPr>
          <p:cNvPr id="750" name="Google Shape;750;p72"/>
          <p:cNvPicPr preferRelativeResize="0"/>
          <p:nvPr/>
        </p:nvPicPr>
        <p:blipFill>
          <a:blip r:embed="rId5">
            <a:alphaModFix/>
          </a:blip>
          <a:stretch>
            <a:fillRect/>
          </a:stretch>
        </p:blipFill>
        <p:spPr>
          <a:xfrm>
            <a:off x="61888" y="5230038"/>
            <a:ext cx="9031683" cy="4726574"/>
          </a:xfrm>
          <a:prstGeom prst="rect">
            <a:avLst/>
          </a:prstGeom>
          <a:noFill/>
          <a:ln>
            <a:noFill/>
          </a:ln>
        </p:spPr>
      </p:pic>
      <p:pic>
        <p:nvPicPr>
          <p:cNvPr id="751" name="Google Shape;751;p72"/>
          <p:cNvPicPr preferRelativeResize="0"/>
          <p:nvPr/>
        </p:nvPicPr>
        <p:blipFill>
          <a:blip r:embed="rId6">
            <a:alphaModFix/>
          </a:blip>
          <a:stretch>
            <a:fillRect/>
          </a:stretch>
        </p:blipFill>
        <p:spPr>
          <a:xfrm>
            <a:off x="9217363" y="5230041"/>
            <a:ext cx="9031701" cy="4726571"/>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73"/>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 Year in Review</a:t>
            </a:r>
            <a:endParaRPr/>
          </a:p>
        </p:txBody>
      </p:sp>
      <p:sp>
        <p:nvSpPr>
          <p:cNvPr id="757" name="Google Shape;757;p73"/>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758" name="Google Shape;758;p73"/>
          <p:cNvSpPr txBox="1"/>
          <p:nvPr/>
        </p:nvSpPr>
        <p:spPr>
          <a:xfrm>
            <a:off x="7506008" y="4356022"/>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59" name="Google Shape;759;p73"/>
          <p:cNvSpPr/>
          <p:nvPr/>
        </p:nvSpPr>
        <p:spPr>
          <a:xfrm>
            <a:off x="7506011" y="4082855"/>
            <a:ext cx="3276000" cy="2187000"/>
          </a:xfrm>
          <a:prstGeom prst="roundRect">
            <a:avLst>
              <a:gd fmla="val 6573"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60" name="Google Shape;760;p73"/>
          <p:cNvSpPr txBox="1"/>
          <p:nvPr/>
        </p:nvSpPr>
        <p:spPr>
          <a:xfrm>
            <a:off x="7506008" y="406431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+7500</a:t>
            </a:r>
            <a:endParaRPr i="0" sz="4800" u="none" cap="none" strike="noStrike">
              <a:solidFill>
                <a:srgbClr val="FFFFFF"/>
              </a:solidFill>
              <a:latin typeface="Open Sans"/>
              <a:ea typeface="Open Sans"/>
              <a:cs typeface="Open Sans"/>
              <a:sym typeface="Open Sans"/>
            </a:endParaRPr>
          </a:p>
        </p:txBody>
      </p:sp>
      <p:sp>
        <p:nvSpPr>
          <p:cNvPr id="761" name="Google Shape;761;p73"/>
          <p:cNvSpPr txBox="1"/>
          <p:nvPr/>
        </p:nvSpPr>
        <p:spPr>
          <a:xfrm>
            <a:off x="4071256" y="4356036"/>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62" name="Google Shape;762;p73"/>
          <p:cNvSpPr/>
          <p:nvPr/>
        </p:nvSpPr>
        <p:spPr>
          <a:xfrm>
            <a:off x="4071258" y="4082870"/>
            <a:ext cx="3276000" cy="2187000"/>
          </a:xfrm>
          <a:prstGeom prst="roundRect">
            <a:avLst>
              <a:gd fmla="val 6573"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63" name="Google Shape;763;p73"/>
          <p:cNvSpPr txBox="1"/>
          <p:nvPr/>
        </p:nvSpPr>
        <p:spPr>
          <a:xfrm>
            <a:off x="4071256" y="4064282"/>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+22</a:t>
            </a:r>
            <a:endParaRPr i="0" sz="4800" u="none" cap="none" strike="noStrike">
              <a:solidFill>
                <a:srgbClr val="FFFFFF"/>
              </a:solidFill>
              <a:latin typeface="Open Sans"/>
              <a:ea typeface="Open Sans"/>
              <a:cs typeface="Open Sans"/>
              <a:sym typeface="Open Sans"/>
            </a:endParaRPr>
          </a:p>
        </p:txBody>
      </p:sp>
      <p:sp>
        <p:nvSpPr>
          <p:cNvPr id="764" name="Google Shape;764;p73"/>
          <p:cNvSpPr txBox="1"/>
          <p:nvPr/>
        </p:nvSpPr>
        <p:spPr>
          <a:xfrm>
            <a:off x="10940811" y="43429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65" name="Google Shape;765;p73"/>
          <p:cNvSpPr/>
          <p:nvPr/>
        </p:nvSpPr>
        <p:spPr>
          <a:xfrm>
            <a:off x="10940813" y="4069825"/>
            <a:ext cx="3276000" cy="2187000"/>
          </a:xfrm>
          <a:prstGeom prst="roundRect">
            <a:avLst>
              <a:gd fmla="val 6573"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66" name="Google Shape;766;p73"/>
          <p:cNvSpPr txBox="1"/>
          <p:nvPr/>
        </p:nvSpPr>
        <p:spPr>
          <a:xfrm>
            <a:off x="10940886" y="4205523"/>
            <a:ext cx="3276000" cy="1693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Gen AI Commons</a:t>
            </a:r>
            <a:endParaRPr i="0" sz="4300" u="none" cap="none" strike="noStrike">
              <a:solidFill>
                <a:srgbClr val="FFFFFF"/>
              </a:solidFill>
              <a:latin typeface="Open Sans"/>
              <a:ea typeface="Open Sans"/>
              <a:cs typeface="Open Sans"/>
              <a:sym typeface="Open Sans"/>
            </a:endParaRPr>
          </a:p>
        </p:txBody>
      </p:sp>
      <p:sp>
        <p:nvSpPr>
          <p:cNvPr id="767" name="Google Shape;767;p73"/>
          <p:cNvSpPr/>
          <p:nvPr/>
        </p:nvSpPr>
        <p:spPr>
          <a:xfrm>
            <a:off x="636295" y="4035644"/>
            <a:ext cx="3276000" cy="2187000"/>
          </a:xfrm>
          <a:prstGeom prst="roundRect">
            <a:avLst>
              <a:gd fmla="val 6573" name="adj"/>
            </a:avLst>
          </a:prstGeom>
          <a:solidFill>
            <a:srgbClr val="00B0F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400" u="none" cap="none" strike="noStrike">
              <a:solidFill>
                <a:srgbClr val="FFFFFF"/>
              </a:solidFill>
              <a:latin typeface="Open Sans"/>
              <a:ea typeface="Open Sans"/>
              <a:cs typeface="Open Sans"/>
              <a:sym typeface="Open Sans"/>
            </a:endParaRPr>
          </a:p>
        </p:txBody>
      </p:sp>
      <p:sp>
        <p:nvSpPr>
          <p:cNvPr id="768" name="Google Shape;768;p73"/>
          <p:cNvSpPr txBox="1"/>
          <p:nvPr/>
        </p:nvSpPr>
        <p:spPr>
          <a:xfrm>
            <a:off x="636529"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Projects</a:t>
            </a:r>
            <a:endParaRPr baseline="30000" i="0" sz="2900" u="none" cap="none" strike="noStrike">
              <a:solidFill>
                <a:srgbClr val="FFFFFF"/>
              </a:solidFill>
              <a:latin typeface="Open Sans"/>
              <a:ea typeface="Open Sans"/>
              <a:cs typeface="Open Sans"/>
              <a:sym typeface="Open Sans"/>
            </a:endParaRPr>
          </a:p>
        </p:txBody>
      </p:sp>
      <p:sp>
        <p:nvSpPr>
          <p:cNvPr id="769" name="Google Shape;769;p73"/>
          <p:cNvSpPr txBox="1"/>
          <p:nvPr/>
        </p:nvSpPr>
        <p:spPr>
          <a:xfrm>
            <a:off x="636291" y="4017104"/>
            <a:ext cx="3276000" cy="12006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400">
                <a:solidFill>
                  <a:srgbClr val="FFFFFF"/>
                </a:solidFill>
                <a:latin typeface="Open Sans"/>
                <a:ea typeface="Open Sans"/>
                <a:cs typeface="Open Sans"/>
                <a:sym typeface="Open Sans"/>
              </a:rPr>
              <a:t>+11</a:t>
            </a:r>
            <a:endParaRPr i="0" sz="5400" u="none" cap="none" strike="noStrike">
              <a:solidFill>
                <a:srgbClr val="FFFFFF"/>
              </a:solidFill>
              <a:latin typeface="Open Sans"/>
              <a:ea typeface="Open Sans"/>
              <a:cs typeface="Open Sans"/>
              <a:sym typeface="Open Sans"/>
            </a:endParaRPr>
          </a:p>
        </p:txBody>
      </p:sp>
      <p:sp>
        <p:nvSpPr>
          <p:cNvPr id="770" name="Google Shape;770;p73"/>
          <p:cNvSpPr txBox="1"/>
          <p:nvPr/>
        </p:nvSpPr>
        <p:spPr>
          <a:xfrm>
            <a:off x="4071266"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Members</a:t>
            </a:r>
            <a:endParaRPr baseline="30000" i="0" sz="2900" u="none" cap="none" strike="noStrike">
              <a:solidFill>
                <a:srgbClr val="FFFFFF"/>
              </a:solidFill>
              <a:latin typeface="Open Sans"/>
              <a:ea typeface="Open Sans"/>
              <a:cs typeface="Open Sans"/>
              <a:sym typeface="Open Sans"/>
            </a:endParaRPr>
          </a:p>
        </p:txBody>
      </p:sp>
      <p:sp>
        <p:nvSpPr>
          <p:cNvPr id="771" name="Google Shape;771;p73"/>
          <p:cNvSpPr txBox="1"/>
          <p:nvPr/>
        </p:nvSpPr>
        <p:spPr>
          <a:xfrm>
            <a:off x="7506022" y="5023394"/>
            <a:ext cx="3276000" cy="1262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New Contributors</a:t>
            </a:r>
            <a:endParaRPr baseline="30000" i="0" sz="2900" u="none" cap="none" strike="noStrike">
              <a:solidFill>
                <a:srgbClr val="FFFFFF"/>
              </a:solidFill>
              <a:latin typeface="Open Sans"/>
              <a:ea typeface="Open Sans"/>
              <a:cs typeface="Open Sans"/>
              <a:sym typeface="Open Sans"/>
            </a:endParaRPr>
          </a:p>
        </p:txBody>
      </p:sp>
      <p:sp>
        <p:nvSpPr>
          <p:cNvPr id="772" name="Google Shape;772;p73"/>
          <p:cNvSpPr txBox="1"/>
          <p:nvPr/>
        </p:nvSpPr>
        <p:spPr>
          <a:xfrm>
            <a:off x="14375699" y="43087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73" name="Google Shape;773;p73"/>
          <p:cNvSpPr/>
          <p:nvPr/>
        </p:nvSpPr>
        <p:spPr>
          <a:xfrm>
            <a:off x="14375701" y="4035625"/>
            <a:ext cx="3276000" cy="2187000"/>
          </a:xfrm>
          <a:prstGeom prst="roundRect">
            <a:avLst>
              <a:gd fmla="val 6573" name="adj"/>
            </a:avLst>
          </a:prstGeom>
          <a:solidFill>
            <a:srgbClr val="0944A1"/>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74" name="Google Shape;774;p73"/>
          <p:cNvSpPr txBox="1"/>
          <p:nvPr/>
        </p:nvSpPr>
        <p:spPr>
          <a:xfrm>
            <a:off x="14375699" y="4551123"/>
            <a:ext cx="3276000" cy="1031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AI.Dev</a:t>
            </a:r>
            <a:endParaRPr sz="4300">
              <a:solidFill>
                <a:srgbClr val="FFFFFF"/>
              </a:solidFill>
              <a:latin typeface="Open Sans"/>
              <a:ea typeface="Open Sans"/>
              <a:cs typeface="Open Sans"/>
              <a:sym typeface="Open Sans"/>
            </a:endParaRPr>
          </a:p>
        </p:txBody>
      </p:sp>
      <p:sp>
        <p:nvSpPr>
          <p:cNvPr id="775" name="Google Shape;775;p73"/>
          <p:cNvSpPr txBox="1"/>
          <p:nvPr/>
        </p:nvSpPr>
        <p:spPr>
          <a:xfrm>
            <a:off x="10940888"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40+ companies</a:t>
            </a:r>
            <a:endParaRPr b="1" sz="17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100+ participants</a:t>
            </a:r>
            <a:endParaRPr b="1" sz="1700">
              <a:solidFill>
                <a:schemeClr val="dk1"/>
              </a:solidFill>
              <a:latin typeface="Red Hat Display"/>
              <a:ea typeface="Red Hat Display"/>
              <a:cs typeface="Red Hat Display"/>
              <a:sym typeface="Red Hat Display"/>
            </a:endParaRPr>
          </a:p>
        </p:txBody>
      </p:sp>
      <p:sp>
        <p:nvSpPr>
          <p:cNvPr id="776" name="Google Shape;776;p73"/>
          <p:cNvSpPr txBox="1"/>
          <p:nvPr/>
        </p:nvSpPr>
        <p:spPr>
          <a:xfrm>
            <a:off x="14375700"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Dec 12-13</a:t>
            </a:r>
            <a:br>
              <a:rPr b="1" lang="en" sz="1700">
                <a:solidFill>
                  <a:schemeClr val="dk1"/>
                </a:solidFill>
                <a:latin typeface="Red Hat Display"/>
                <a:ea typeface="Red Hat Display"/>
                <a:cs typeface="Red Hat Display"/>
                <a:sym typeface="Red Hat Display"/>
              </a:rPr>
            </a:br>
            <a:r>
              <a:rPr b="1" lang="en" sz="1700">
                <a:solidFill>
                  <a:schemeClr val="dk1"/>
                </a:solidFill>
                <a:latin typeface="Red Hat Display"/>
                <a:ea typeface="Red Hat Display"/>
                <a:cs typeface="Red Hat Display"/>
                <a:sym typeface="Red Hat Display"/>
              </a:rPr>
              <a:t>San Jose, CA, USA</a:t>
            </a:r>
            <a:endParaRPr b="1" sz="1700">
              <a:solidFill>
                <a:schemeClr val="dk1"/>
              </a:solidFill>
              <a:latin typeface="Red Hat Display"/>
              <a:ea typeface="Red Hat Display"/>
              <a:cs typeface="Red Hat Display"/>
              <a:sym typeface="Red Hat Display"/>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7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New Projects in 2024</a:t>
            </a:r>
            <a:endParaRPr/>
          </a:p>
        </p:txBody>
      </p:sp>
      <p:sp>
        <p:nvSpPr>
          <p:cNvPr id="782" name="Google Shape;782;p74"/>
          <p:cNvSpPr txBox="1"/>
          <p:nvPr>
            <p:ph idx="12" type="sldNum"/>
          </p:nvPr>
        </p:nvSpPr>
        <p:spPr>
          <a:xfrm>
            <a:off x="16809041" y="871618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783" name="Google Shape;783;p74"/>
          <p:cNvPicPr preferRelativeResize="0"/>
          <p:nvPr/>
        </p:nvPicPr>
        <p:blipFill>
          <a:blip r:embed="rId3">
            <a:alphaModFix/>
          </a:blip>
          <a:stretch>
            <a:fillRect/>
          </a:stretch>
        </p:blipFill>
        <p:spPr>
          <a:xfrm>
            <a:off x="6999026" y="2445100"/>
            <a:ext cx="4945150" cy="1486800"/>
          </a:xfrm>
          <a:prstGeom prst="rect">
            <a:avLst/>
          </a:prstGeom>
          <a:noFill/>
          <a:ln>
            <a:noFill/>
          </a:ln>
        </p:spPr>
      </p:pic>
      <p:pic>
        <p:nvPicPr>
          <p:cNvPr id="784" name="Google Shape;784;p74"/>
          <p:cNvPicPr preferRelativeResize="0"/>
          <p:nvPr/>
        </p:nvPicPr>
        <p:blipFill>
          <a:blip r:embed="rId4">
            <a:alphaModFix/>
          </a:blip>
          <a:stretch>
            <a:fillRect/>
          </a:stretch>
        </p:blipFill>
        <p:spPr>
          <a:xfrm>
            <a:off x="1442512" y="4307513"/>
            <a:ext cx="3336550" cy="1490487"/>
          </a:xfrm>
          <a:prstGeom prst="rect">
            <a:avLst/>
          </a:prstGeom>
          <a:noFill/>
          <a:ln>
            <a:noFill/>
          </a:ln>
        </p:spPr>
      </p:pic>
      <p:pic>
        <p:nvPicPr>
          <p:cNvPr id="785" name="Google Shape;785;p74"/>
          <p:cNvPicPr preferRelativeResize="0"/>
          <p:nvPr/>
        </p:nvPicPr>
        <p:blipFill rotWithShape="1">
          <a:blip r:embed="rId5">
            <a:alphaModFix/>
          </a:blip>
          <a:srcRect b="25452" l="0" r="0" t="11483"/>
          <a:stretch/>
        </p:blipFill>
        <p:spPr>
          <a:xfrm>
            <a:off x="13218388" y="4517175"/>
            <a:ext cx="4282299" cy="922901"/>
          </a:xfrm>
          <a:prstGeom prst="rect">
            <a:avLst/>
          </a:prstGeom>
          <a:noFill/>
          <a:ln>
            <a:noFill/>
          </a:ln>
        </p:spPr>
      </p:pic>
      <p:pic>
        <p:nvPicPr>
          <p:cNvPr id="786" name="Google Shape;786;p74"/>
          <p:cNvPicPr preferRelativeResize="0"/>
          <p:nvPr/>
        </p:nvPicPr>
        <p:blipFill>
          <a:blip r:embed="rId6">
            <a:alphaModFix/>
          </a:blip>
          <a:stretch>
            <a:fillRect/>
          </a:stretch>
        </p:blipFill>
        <p:spPr>
          <a:xfrm>
            <a:off x="13877124" y="2615799"/>
            <a:ext cx="2900418" cy="1145400"/>
          </a:xfrm>
          <a:prstGeom prst="rect">
            <a:avLst/>
          </a:prstGeom>
          <a:noFill/>
          <a:ln>
            <a:noFill/>
          </a:ln>
        </p:spPr>
      </p:pic>
      <p:pic>
        <p:nvPicPr>
          <p:cNvPr id="787" name="Google Shape;787;p74"/>
          <p:cNvPicPr preferRelativeResize="0"/>
          <p:nvPr/>
        </p:nvPicPr>
        <p:blipFill>
          <a:blip r:embed="rId7">
            <a:alphaModFix/>
          </a:blip>
          <a:stretch>
            <a:fillRect/>
          </a:stretch>
        </p:blipFill>
        <p:spPr>
          <a:xfrm>
            <a:off x="13155751" y="6161982"/>
            <a:ext cx="4282320" cy="711775"/>
          </a:xfrm>
          <a:prstGeom prst="rect">
            <a:avLst/>
          </a:prstGeom>
          <a:noFill/>
          <a:ln>
            <a:noFill/>
          </a:ln>
        </p:spPr>
      </p:pic>
      <p:pic>
        <p:nvPicPr>
          <p:cNvPr id="788" name="Google Shape;788;p74"/>
          <p:cNvPicPr preferRelativeResize="0"/>
          <p:nvPr/>
        </p:nvPicPr>
        <p:blipFill>
          <a:blip r:embed="rId8">
            <a:alphaModFix/>
          </a:blip>
          <a:stretch>
            <a:fillRect/>
          </a:stretch>
        </p:blipFill>
        <p:spPr>
          <a:xfrm>
            <a:off x="872888" y="6065265"/>
            <a:ext cx="4505212" cy="1128550"/>
          </a:xfrm>
          <a:prstGeom prst="rect">
            <a:avLst/>
          </a:prstGeom>
          <a:noFill/>
          <a:ln>
            <a:noFill/>
          </a:ln>
        </p:spPr>
      </p:pic>
      <p:pic>
        <p:nvPicPr>
          <p:cNvPr id="789" name="Google Shape;789;p74"/>
          <p:cNvPicPr preferRelativeResize="0"/>
          <p:nvPr/>
        </p:nvPicPr>
        <p:blipFill>
          <a:blip r:embed="rId9">
            <a:alphaModFix/>
          </a:blip>
          <a:stretch>
            <a:fillRect/>
          </a:stretch>
        </p:blipFill>
        <p:spPr>
          <a:xfrm>
            <a:off x="8057588" y="5682850"/>
            <a:ext cx="3336536" cy="1378400"/>
          </a:xfrm>
          <a:prstGeom prst="rect">
            <a:avLst/>
          </a:prstGeom>
          <a:noFill/>
          <a:ln>
            <a:noFill/>
          </a:ln>
        </p:spPr>
      </p:pic>
      <p:pic>
        <p:nvPicPr>
          <p:cNvPr id="790" name="Google Shape;790;p74"/>
          <p:cNvPicPr preferRelativeResize="0"/>
          <p:nvPr/>
        </p:nvPicPr>
        <p:blipFill>
          <a:blip r:embed="rId10">
            <a:alphaModFix/>
          </a:blip>
          <a:stretch>
            <a:fillRect/>
          </a:stretch>
        </p:blipFill>
        <p:spPr>
          <a:xfrm>
            <a:off x="8615261" y="4426400"/>
            <a:ext cx="2346455" cy="769900"/>
          </a:xfrm>
          <a:prstGeom prst="rect">
            <a:avLst/>
          </a:prstGeom>
          <a:noFill/>
          <a:ln>
            <a:noFill/>
          </a:ln>
        </p:spPr>
      </p:pic>
      <p:pic>
        <p:nvPicPr>
          <p:cNvPr id="791" name="Google Shape;791;p74"/>
          <p:cNvPicPr preferRelativeResize="0"/>
          <p:nvPr/>
        </p:nvPicPr>
        <p:blipFill>
          <a:blip r:embed="rId11">
            <a:alphaModFix/>
          </a:blip>
          <a:stretch>
            <a:fillRect/>
          </a:stretch>
        </p:blipFill>
        <p:spPr>
          <a:xfrm>
            <a:off x="963550" y="2753425"/>
            <a:ext cx="4505201" cy="1064718"/>
          </a:xfrm>
          <a:prstGeom prst="rect">
            <a:avLst/>
          </a:prstGeom>
          <a:noFill/>
          <a:ln>
            <a:noFill/>
          </a:ln>
        </p:spPr>
      </p:pic>
      <p:pic>
        <p:nvPicPr>
          <p:cNvPr id="792" name="Google Shape;792;p74"/>
          <p:cNvPicPr preferRelativeResize="0"/>
          <p:nvPr/>
        </p:nvPicPr>
        <p:blipFill>
          <a:blip r:embed="rId12">
            <a:alphaModFix/>
          </a:blip>
          <a:stretch>
            <a:fillRect/>
          </a:stretch>
        </p:blipFill>
        <p:spPr>
          <a:xfrm>
            <a:off x="6999025" y="7657395"/>
            <a:ext cx="7351467" cy="1378400"/>
          </a:xfrm>
          <a:prstGeom prst="rect">
            <a:avLst/>
          </a:prstGeom>
          <a:noFill/>
          <a:ln>
            <a:noFill/>
          </a:ln>
        </p:spPr>
      </p:pic>
      <p:pic>
        <p:nvPicPr>
          <p:cNvPr id="793" name="Google Shape;793;p74"/>
          <p:cNvPicPr preferRelativeResize="0"/>
          <p:nvPr/>
        </p:nvPicPr>
        <p:blipFill rotWithShape="1">
          <a:blip r:embed="rId13">
            <a:alphaModFix/>
          </a:blip>
          <a:srcRect b="18637" l="5945" r="10546" t="18099"/>
          <a:stretch/>
        </p:blipFill>
        <p:spPr>
          <a:xfrm>
            <a:off x="775850" y="7657400"/>
            <a:ext cx="4880602" cy="13784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7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SzPts val="2000"/>
              <a:buNone/>
            </a:pPr>
            <a:r>
              <a:rPr lang="en"/>
              <a:t>New Members in 2024 </a:t>
            </a:r>
            <a:endParaRPr/>
          </a:p>
        </p:txBody>
      </p:sp>
      <p:pic>
        <p:nvPicPr>
          <p:cNvPr id="799" name="Google Shape;799;p75"/>
          <p:cNvPicPr preferRelativeResize="0"/>
          <p:nvPr/>
        </p:nvPicPr>
        <p:blipFill>
          <a:blip r:embed="rId3">
            <a:alphaModFix/>
          </a:blip>
          <a:stretch>
            <a:fillRect/>
          </a:stretch>
        </p:blipFill>
        <p:spPr>
          <a:xfrm>
            <a:off x="865988" y="7392168"/>
            <a:ext cx="2476091" cy="872564"/>
          </a:xfrm>
          <a:prstGeom prst="rect">
            <a:avLst/>
          </a:prstGeom>
          <a:noFill/>
          <a:ln>
            <a:noFill/>
          </a:ln>
        </p:spPr>
      </p:pic>
      <p:pic>
        <p:nvPicPr>
          <p:cNvPr id="800" name="Google Shape;800;p75"/>
          <p:cNvPicPr preferRelativeResize="0"/>
          <p:nvPr/>
        </p:nvPicPr>
        <p:blipFill rotWithShape="1">
          <a:blip r:embed="rId4">
            <a:alphaModFix/>
          </a:blip>
          <a:srcRect b="23525" l="0" r="0" t="15290"/>
          <a:stretch/>
        </p:blipFill>
        <p:spPr>
          <a:xfrm>
            <a:off x="10217950" y="8888373"/>
            <a:ext cx="3450576" cy="876100"/>
          </a:xfrm>
          <a:prstGeom prst="rect">
            <a:avLst/>
          </a:prstGeom>
          <a:noFill/>
          <a:ln>
            <a:noFill/>
          </a:ln>
        </p:spPr>
      </p:pic>
      <p:pic>
        <p:nvPicPr>
          <p:cNvPr id="801" name="Google Shape;801;p75"/>
          <p:cNvPicPr preferRelativeResize="0"/>
          <p:nvPr/>
        </p:nvPicPr>
        <p:blipFill rotWithShape="1">
          <a:blip r:embed="rId5">
            <a:alphaModFix/>
          </a:blip>
          <a:srcRect b="14324" l="0" r="0" t="0"/>
          <a:stretch/>
        </p:blipFill>
        <p:spPr>
          <a:xfrm>
            <a:off x="4704786" y="7064925"/>
            <a:ext cx="2318322" cy="1527050"/>
          </a:xfrm>
          <a:prstGeom prst="rect">
            <a:avLst/>
          </a:prstGeom>
          <a:noFill/>
          <a:ln>
            <a:noFill/>
          </a:ln>
        </p:spPr>
      </p:pic>
      <p:grpSp>
        <p:nvGrpSpPr>
          <p:cNvPr id="802" name="Google Shape;802;p75"/>
          <p:cNvGrpSpPr/>
          <p:nvPr/>
        </p:nvGrpSpPr>
        <p:grpSpPr>
          <a:xfrm>
            <a:off x="865996" y="4042266"/>
            <a:ext cx="16578954" cy="1015834"/>
            <a:chOff x="-772187" y="1380176"/>
            <a:chExt cx="11690963" cy="715931"/>
          </a:xfrm>
        </p:grpSpPr>
        <p:pic>
          <p:nvPicPr>
            <p:cNvPr id="803" name="Google Shape;803;p75"/>
            <p:cNvPicPr preferRelativeResize="0"/>
            <p:nvPr/>
          </p:nvPicPr>
          <p:blipFill rotWithShape="1">
            <a:blip r:embed="rId6">
              <a:alphaModFix/>
            </a:blip>
            <a:srcRect b="32990" l="8463" r="6560" t="32935"/>
            <a:stretch/>
          </p:blipFill>
          <p:spPr>
            <a:xfrm>
              <a:off x="7821899" y="1380176"/>
              <a:ext cx="3096876" cy="715931"/>
            </a:xfrm>
            <a:prstGeom prst="rect">
              <a:avLst/>
            </a:prstGeom>
            <a:noFill/>
            <a:ln>
              <a:noFill/>
            </a:ln>
          </p:spPr>
        </p:pic>
        <p:pic>
          <p:nvPicPr>
            <p:cNvPr id="804" name="Google Shape;804;p75"/>
            <p:cNvPicPr preferRelativeResize="0"/>
            <p:nvPr/>
          </p:nvPicPr>
          <p:blipFill>
            <a:blip r:embed="rId7">
              <a:alphaModFix/>
            </a:blip>
            <a:stretch>
              <a:fillRect/>
            </a:stretch>
          </p:blipFill>
          <p:spPr>
            <a:xfrm>
              <a:off x="2570863" y="1393550"/>
              <a:ext cx="2750823" cy="689175"/>
            </a:xfrm>
            <a:prstGeom prst="rect">
              <a:avLst/>
            </a:prstGeom>
            <a:noFill/>
            <a:ln>
              <a:noFill/>
            </a:ln>
          </p:spPr>
        </p:pic>
        <p:pic>
          <p:nvPicPr>
            <p:cNvPr id="805" name="Google Shape;805;p75"/>
            <p:cNvPicPr preferRelativeResize="0"/>
            <p:nvPr/>
          </p:nvPicPr>
          <p:blipFill>
            <a:blip r:embed="rId8">
              <a:alphaModFix/>
            </a:blip>
            <a:stretch>
              <a:fillRect/>
            </a:stretch>
          </p:blipFill>
          <p:spPr>
            <a:xfrm>
              <a:off x="5567862" y="1393550"/>
              <a:ext cx="2007868" cy="689174"/>
            </a:xfrm>
            <a:prstGeom prst="rect">
              <a:avLst/>
            </a:prstGeom>
            <a:noFill/>
            <a:ln>
              <a:noFill/>
            </a:ln>
          </p:spPr>
        </p:pic>
        <p:pic>
          <p:nvPicPr>
            <p:cNvPr id="806" name="Google Shape;806;p75"/>
            <p:cNvPicPr preferRelativeResize="0"/>
            <p:nvPr/>
          </p:nvPicPr>
          <p:blipFill rotWithShape="1">
            <a:blip r:embed="rId9">
              <a:alphaModFix/>
            </a:blip>
            <a:srcRect b="36256" l="10380" r="10680" t="38716"/>
            <a:stretch/>
          </p:blipFill>
          <p:spPr>
            <a:xfrm>
              <a:off x="-772187" y="1460575"/>
              <a:ext cx="3096875" cy="519850"/>
            </a:xfrm>
            <a:prstGeom prst="rect">
              <a:avLst/>
            </a:prstGeom>
            <a:noFill/>
            <a:ln>
              <a:noFill/>
            </a:ln>
          </p:spPr>
        </p:pic>
      </p:grpSp>
      <p:sp>
        <p:nvSpPr>
          <p:cNvPr id="807" name="Google Shape;807;p75"/>
          <p:cNvSpPr txBox="1"/>
          <p:nvPr/>
        </p:nvSpPr>
        <p:spPr>
          <a:xfrm>
            <a:off x="623400" y="2525000"/>
            <a:ext cx="17041200" cy="1015800"/>
          </a:xfrm>
          <a:prstGeom prst="rect">
            <a:avLst/>
          </a:prstGeom>
          <a:solidFill>
            <a:srgbClr val="1096D5"/>
          </a:solid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200">
                <a:solidFill>
                  <a:schemeClr val="lt2"/>
                </a:solidFill>
              </a:rPr>
              <a:t>Premier (Board)</a:t>
            </a:r>
            <a:endParaRPr b="1" sz="4200">
              <a:solidFill>
                <a:schemeClr val="lt2"/>
              </a:solidFill>
            </a:endParaRPr>
          </a:p>
        </p:txBody>
      </p:sp>
      <p:sp>
        <p:nvSpPr>
          <p:cNvPr id="808" name="Google Shape;808;p75"/>
          <p:cNvSpPr txBox="1"/>
          <p:nvPr/>
        </p:nvSpPr>
        <p:spPr>
          <a:xfrm>
            <a:off x="623400" y="5892900"/>
            <a:ext cx="17041200" cy="1015800"/>
          </a:xfrm>
          <a:prstGeom prst="rect">
            <a:avLst/>
          </a:prstGeom>
          <a:solidFill>
            <a:srgbClr val="1096D5"/>
          </a:solid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200">
                <a:solidFill>
                  <a:schemeClr val="lt1"/>
                </a:solidFill>
              </a:rPr>
              <a:t>General</a:t>
            </a:r>
            <a:endParaRPr b="1" sz="4200">
              <a:solidFill>
                <a:schemeClr val="lt1"/>
              </a:solidFill>
            </a:endParaRPr>
          </a:p>
        </p:txBody>
      </p:sp>
      <p:pic>
        <p:nvPicPr>
          <p:cNvPr id="809" name="Google Shape;809;p75"/>
          <p:cNvPicPr preferRelativeResize="0"/>
          <p:nvPr/>
        </p:nvPicPr>
        <p:blipFill>
          <a:blip r:embed="rId10">
            <a:alphaModFix/>
          </a:blip>
          <a:stretch>
            <a:fillRect/>
          </a:stretch>
        </p:blipFill>
        <p:spPr>
          <a:xfrm>
            <a:off x="11864543" y="7387011"/>
            <a:ext cx="2476089" cy="882900"/>
          </a:xfrm>
          <a:prstGeom prst="rect">
            <a:avLst/>
          </a:prstGeom>
          <a:noFill/>
          <a:ln>
            <a:noFill/>
          </a:ln>
        </p:spPr>
      </p:pic>
      <p:pic>
        <p:nvPicPr>
          <p:cNvPr id="810" name="Google Shape;810;p75"/>
          <p:cNvPicPr preferRelativeResize="0"/>
          <p:nvPr/>
        </p:nvPicPr>
        <p:blipFill>
          <a:blip r:embed="rId11">
            <a:alphaModFix/>
          </a:blip>
          <a:stretch>
            <a:fillRect/>
          </a:stretch>
        </p:blipFill>
        <p:spPr>
          <a:xfrm>
            <a:off x="15126668" y="7390406"/>
            <a:ext cx="2318275" cy="876086"/>
          </a:xfrm>
          <a:prstGeom prst="rect">
            <a:avLst/>
          </a:prstGeom>
          <a:noFill/>
          <a:ln>
            <a:noFill/>
          </a:ln>
        </p:spPr>
      </p:pic>
      <p:sp>
        <p:nvSpPr>
          <p:cNvPr id="811" name="Google Shape;811;p75"/>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812" name="Google Shape;812;p75"/>
          <p:cNvPicPr preferRelativeResize="0"/>
          <p:nvPr/>
        </p:nvPicPr>
        <p:blipFill>
          <a:blip r:embed="rId12">
            <a:alphaModFix/>
          </a:blip>
          <a:stretch>
            <a:fillRect/>
          </a:stretch>
        </p:blipFill>
        <p:spPr>
          <a:xfrm>
            <a:off x="8385813" y="7435000"/>
            <a:ext cx="2098378" cy="786900"/>
          </a:xfrm>
          <a:prstGeom prst="rect">
            <a:avLst/>
          </a:prstGeom>
          <a:noFill/>
          <a:ln>
            <a:noFill/>
          </a:ln>
        </p:spPr>
      </p:pic>
      <p:pic>
        <p:nvPicPr>
          <p:cNvPr id="813" name="Google Shape;813;p75"/>
          <p:cNvPicPr preferRelativeResize="0"/>
          <p:nvPr/>
        </p:nvPicPr>
        <p:blipFill rotWithShape="1">
          <a:blip r:embed="rId13">
            <a:alphaModFix/>
          </a:blip>
          <a:srcRect b="25708" l="0" r="0" t="28118"/>
          <a:stretch/>
        </p:blipFill>
        <p:spPr>
          <a:xfrm>
            <a:off x="5113325" y="8884975"/>
            <a:ext cx="3824503" cy="8829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7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Pre-AI “Open Source” package</a:t>
            </a:r>
            <a:endParaRPr/>
          </a:p>
        </p:txBody>
      </p:sp>
      <p:sp>
        <p:nvSpPr>
          <p:cNvPr id="819" name="Google Shape;819;p7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820" name="Google Shape;820;p76"/>
          <p:cNvGrpSpPr/>
          <p:nvPr/>
        </p:nvGrpSpPr>
        <p:grpSpPr>
          <a:xfrm>
            <a:off x="3933800" y="3635600"/>
            <a:ext cx="10327200" cy="4006200"/>
            <a:chOff x="1824150" y="1674925"/>
            <a:chExt cx="5163600" cy="2003100"/>
          </a:xfrm>
        </p:grpSpPr>
        <p:sp>
          <p:nvSpPr>
            <p:cNvPr id="821" name="Google Shape;821;p76"/>
            <p:cNvSpPr/>
            <p:nvPr/>
          </p:nvSpPr>
          <p:spPr>
            <a:xfrm>
              <a:off x="1824150" y="1674925"/>
              <a:ext cx="5163600" cy="2003100"/>
            </a:xfrm>
            <a:prstGeom prst="roundRect">
              <a:avLst>
                <a:gd fmla="val 16667" name="adj"/>
              </a:avLst>
            </a:prstGeom>
            <a:solidFill>
              <a:schemeClr val="lt1"/>
            </a:solidFill>
            <a:ln cap="flat" cmpd="sng" w="9525">
              <a:solidFill>
                <a:schemeClr val="accent2"/>
              </a:solidFill>
              <a:prstDash val="dash"/>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822" name="Google Shape;822;p76"/>
            <p:cNvSpPr/>
            <p:nvPr/>
          </p:nvSpPr>
          <p:spPr>
            <a:xfrm>
              <a:off x="2047250" y="2294318"/>
              <a:ext cx="2275200" cy="1209300"/>
            </a:xfrm>
            <a:prstGeom prst="roundRect">
              <a:avLst>
                <a:gd fmla="val 16667" name="adj"/>
              </a:avLst>
            </a:prstGeom>
            <a:solidFill>
              <a:srgbClr val="0094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Software </a:t>
              </a:r>
              <a:endParaRPr b="1" sz="3600">
                <a:solidFill>
                  <a:schemeClr val="lt1"/>
                </a:solidFill>
                <a:latin typeface="Open Sans"/>
                <a:ea typeface="Open Sans"/>
                <a:cs typeface="Open Sans"/>
                <a:sym typeface="Open Sans"/>
              </a:endParaRPr>
            </a:p>
          </p:txBody>
        </p:sp>
        <p:sp>
          <p:nvSpPr>
            <p:cNvPr id="823" name="Google Shape;823;p76"/>
            <p:cNvSpPr/>
            <p:nvPr/>
          </p:nvSpPr>
          <p:spPr>
            <a:xfrm>
              <a:off x="4500629" y="2294318"/>
              <a:ext cx="2275200" cy="1209300"/>
            </a:xfrm>
            <a:prstGeom prst="roundRect">
              <a:avLst>
                <a:gd fmla="val 16667" name="adj"/>
              </a:avLst>
            </a:prstGeom>
            <a:solidFill>
              <a:srgbClr val="0094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Documentation</a:t>
              </a:r>
              <a:endParaRPr b="1" sz="3600">
                <a:solidFill>
                  <a:schemeClr val="lt1"/>
                </a:solidFill>
                <a:latin typeface="Open Sans"/>
                <a:ea typeface="Open Sans"/>
                <a:cs typeface="Open Sans"/>
                <a:sym typeface="Open Sans"/>
              </a:endParaRPr>
            </a:p>
          </p:txBody>
        </p:sp>
        <p:sp>
          <p:nvSpPr>
            <p:cNvPr id="824" name="Google Shape;824;p76"/>
            <p:cNvSpPr txBox="1"/>
            <p:nvPr/>
          </p:nvSpPr>
          <p:spPr>
            <a:xfrm>
              <a:off x="3035550" y="1741550"/>
              <a:ext cx="2740800" cy="4926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000">
                  <a:solidFill>
                    <a:schemeClr val="accent2"/>
                  </a:solidFill>
                  <a:latin typeface="Open Sans"/>
                  <a:ea typeface="Open Sans"/>
                  <a:cs typeface="Open Sans"/>
                  <a:sym typeface="Open Sans"/>
                </a:rPr>
                <a:t>Software License</a:t>
              </a:r>
              <a:endParaRPr b="1" sz="4000">
                <a:solidFill>
                  <a:schemeClr val="accent2"/>
                </a:solidFill>
                <a:latin typeface="Open Sans"/>
                <a:ea typeface="Open Sans"/>
                <a:cs typeface="Open Sans"/>
                <a:sym typeface="Open Sans"/>
              </a:endParaRPr>
            </a:p>
          </p:txBody>
        </p:sp>
      </p:gr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77"/>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9285"/>
              <a:buFont typeface="Arial"/>
              <a:buNone/>
            </a:pPr>
            <a:r>
              <a:rPr lang="en"/>
              <a:t>Pre-AI “Open Source” had ancillary components that enabled the system to work, some open, some not</a:t>
            </a:r>
            <a:endParaRPr/>
          </a:p>
          <a:p>
            <a:pPr indent="0" lvl="0" marL="0" rtl="0" algn="l">
              <a:spcBef>
                <a:spcPts val="0"/>
              </a:spcBef>
              <a:spcAft>
                <a:spcPts val="0"/>
              </a:spcAft>
              <a:buNone/>
            </a:pPr>
            <a:r>
              <a:t/>
            </a:r>
            <a:endParaRPr/>
          </a:p>
        </p:txBody>
      </p:sp>
      <p:sp>
        <p:nvSpPr>
          <p:cNvPr id="830" name="Google Shape;830;p7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31" name="Google Shape;831;p77"/>
          <p:cNvSpPr txBox="1"/>
          <p:nvPr/>
        </p:nvSpPr>
        <p:spPr>
          <a:xfrm>
            <a:off x="6605400" y="7641800"/>
            <a:ext cx="5077200" cy="2339700"/>
          </a:xfrm>
          <a:prstGeom prst="rect">
            <a:avLst/>
          </a:prstGeom>
          <a:noFill/>
          <a:ln>
            <a:noFill/>
          </a:ln>
        </p:spPr>
        <p:txBody>
          <a:bodyPr anchorCtr="0" anchor="t" bIns="182850" lIns="182850" spcFirstLastPara="1" rIns="182850" wrap="square" tIns="182850">
            <a:spAutoFit/>
          </a:bodyPr>
          <a:lstStyle/>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Third Party Libraries</a:t>
            </a:r>
            <a:endParaRPr b="1" sz="3200">
              <a:solidFill>
                <a:schemeClr val="accen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Operating System</a:t>
            </a:r>
            <a:endParaRPr b="1" sz="3200">
              <a:solidFill>
                <a:schemeClr val="accen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OS Libraries</a:t>
            </a:r>
            <a:endParaRPr b="1" sz="3200">
              <a:solidFill>
                <a:schemeClr val="accent1"/>
              </a:solidFill>
              <a:latin typeface="Open Sans"/>
              <a:ea typeface="Open Sans"/>
              <a:cs typeface="Open Sans"/>
              <a:sym typeface="Open Sans"/>
            </a:endParaRPr>
          </a:p>
        </p:txBody>
      </p:sp>
      <p:sp>
        <p:nvSpPr>
          <p:cNvPr id="832" name="Google Shape;832;p77"/>
          <p:cNvSpPr txBox="1"/>
          <p:nvPr/>
        </p:nvSpPr>
        <p:spPr>
          <a:xfrm>
            <a:off x="14261000" y="4500500"/>
            <a:ext cx="3530400" cy="1600800"/>
          </a:xfrm>
          <a:prstGeom prst="rect">
            <a:avLst/>
          </a:prstGeom>
          <a:noFill/>
          <a:ln>
            <a:noFill/>
          </a:ln>
        </p:spPr>
        <p:txBody>
          <a:bodyPr anchorCtr="0" anchor="t" bIns="182850" lIns="182850" spcFirstLastPara="1" rIns="182850" wrap="square" tIns="182850">
            <a:spAutoFit/>
          </a:bodyPr>
          <a:lstStyle/>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Dependencies</a:t>
            </a:r>
            <a:endParaRPr b="1" sz="3200">
              <a:solidFill>
                <a:schemeClr val="accent1"/>
              </a:solidFill>
              <a:latin typeface="Open Sans"/>
              <a:ea typeface="Open Sans"/>
              <a:cs typeface="Open Sans"/>
              <a:sym typeface="Open Sans"/>
            </a:endParaRPr>
          </a:p>
          <a:p>
            <a:pPr indent="0" lvl="0" marL="0" rtl="0" algn="ctr">
              <a:lnSpc>
                <a:spcPct val="150000"/>
              </a:lnSpc>
              <a:spcBef>
                <a:spcPts val="0"/>
              </a:spcBef>
              <a:spcAft>
                <a:spcPts val="0"/>
              </a:spcAft>
              <a:buNone/>
            </a:pPr>
            <a:r>
              <a:rPr b="1" lang="en" sz="3200">
                <a:solidFill>
                  <a:schemeClr val="accent1"/>
                </a:solidFill>
                <a:latin typeface="Open Sans"/>
                <a:ea typeface="Open Sans"/>
                <a:cs typeface="Open Sans"/>
                <a:sym typeface="Open Sans"/>
              </a:rPr>
              <a:t>Database</a:t>
            </a:r>
            <a:endParaRPr b="1" sz="3200">
              <a:solidFill>
                <a:schemeClr val="accent1"/>
              </a:solidFill>
              <a:latin typeface="Open Sans"/>
              <a:ea typeface="Open Sans"/>
              <a:cs typeface="Open Sans"/>
              <a:sym typeface="Open Sans"/>
            </a:endParaRPr>
          </a:p>
        </p:txBody>
      </p:sp>
      <p:sp>
        <p:nvSpPr>
          <p:cNvPr id="833" name="Google Shape;833;p77"/>
          <p:cNvSpPr txBox="1"/>
          <p:nvPr/>
        </p:nvSpPr>
        <p:spPr>
          <a:xfrm>
            <a:off x="329500" y="4452950"/>
            <a:ext cx="3530400" cy="18471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3200">
                <a:solidFill>
                  <a:schemeClr val="accent1"/>
                </a:solidFill>
                <a:latin typeface="Open Sans"/>
                <a:ea typeface="Open Sans"/>
                <a:cs typeface="Open Sans"/>
                <a:sym typeface="Open Sans"/>
              </a:rPr>
              <a:t>Systems Administration Tools</a:t>
            </a:r>
            <a:endParaRPr b="1" sz="3200">
              <a:solidFill>
                <a:schemeClr val="accent1"/>
              </a:solidFill>
              <a:latin typeface="Open Sans"/>
              <a:ea typeface="Open Sans"/>
              <a:cs typeface="Open Sans"/>
              <a:sym typeface="Open Sans"/>
            </a:endParaRPr>
          </a:p>
        </p:txBody>
      </p:sp>
      <p:sp>
        <p:nvSpPr>
          <p:cNvPr id="834" name="Google Shape;834;p77"/>
          <p:cNvSpPr txBox="1"/>
          <p:nvPr/>
        </p:nvSpPr>
        <p:spPr>
          <a:xfrm>
            <a:off x="6942000" y="2773400"/>
            <a:ext cx="4480200" cy="8619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3200">
                <a:solidFill>
                  <a:schemeClr val="accent1"/>
                </a:solidFill>
                <a:latin typeface="Open Sans"/>
                <a:ea typeface="Open Sans"/>
                <a:cs typeface="Open Sans"/>
                <a:sym typeface="Open Sans"/>
              </a:rPr>
              <a:t>Applications</a:t>
            </a:r>
            <a:endParaRPr b="1" sz="3200">
              <a:solidFill>
                <a:schemeClr val="accent1"/>
              </a:solidFill>
              <a:latin typeface="Open Sans"/>
              <a:ea typeface="Open Sans"/>
              <a:cs typeface="Open Sans"/>
              <a:sym typeface="Open Sans"/>
            </a:endParaRPr>
          </a:p>
        </p:txBody>
      </p:sp>
      <p:grpSp>
        <p:nvGrpSpPr>
          <p:cNvPr id="835" name="Google Shape;835;p77"/>
          <p:cNvGrpSpPr/>
          <p:nvPr/>
        </p:nvGrpSpPr>
        <p:grpSpPr>
          <a:xfrm>
            <a:off x="3933800" y="3635600"/>
            <a:ext cx="10327200" cy="4006200"/>
            <a:chOff x="1824150" y="1674925"/>
            <a:chExt cx="5163600" cy="2003100"/>
          </a:xfrm>
        </p:grpSpPr>
        <p:sp>
          <p:nvSpPr>
            <p:cNvPr id="836" name="Google Shape;836;p77"/>
            <p:cNvSpPr/>
            <p:nvPr/>
          </p:nvSpPr>
          <p:spPr>
            <a:xfrm>
              <a:off x="1824150" y="1674925"/>
              <a:ext cx="5163600" cy="2003100"/>
            </a:xfrm>
            <a:prstGeom prst="roundRect">
              <a:avLst>
                <a:gd fmla="val 16667" name="adj"/>
              </a:avLst>
            </a:prstGeom>
            <a:solidFill>
              <a:schemeClr val="lt1"/>
            </a:solidFill>
            <a:ln cap="flat" cmpd="sng" w="9525">
              <a:solidFill>
                <a:schemeClr val="accent2"/>
              </a:solidFill>
              <a:prstDash val="dash"/>
              <a:round/>
              <a:headEnd len="sm" w="sm" type="none"/>
              <a:tailEnd len="sm" w="sm" type="none"/>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837" name="Google Shape;837;p77"/>
            <p:cNvSpPr/>
            <p:nvPr/>
          </p:nvSpPr>
          <p:spPr>
            <a:xfrm>
              <a:off x="2047250" y="2294318"/>
              <a:ext cx="2275200" cy="1209300"/>
            </a:xfrm>
            <a:prstGeom prst="roundRect">
              <a:avLst>
                <a:gd fmla="val 16667" name="adj"/>
              </a:avLst>
            </a:prstGeom>
            <a:solidFill>
              <a:srgbClr val="0094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Software </a:t>
              </a:r>
              <a:endParaRPr b="1" sz="3600">
                <a:solidFill>
                  <a:schemeClr val="lt1"/>
                </a:solidFill>
                <a:latin typeface="Open Sans"/>
                <a:ea typeface="Open Sans"/>
                <a:cs typeface="Open Sans"/>
                <a:sym typeface="Open Sans"/>
              </a:endParaRPr>
            </a:p>
          </p:txBody>
        </p:sp>
        <p:sp>
          <p:nvSpPr>
            <p:cNvPr id="838" name="Google Shape;838;p77"/>
            <p:cNvSpPr/>
            <p:nvPr/>
          </p:nvSpPr>
          <p:spPr>
            <a:xfrm>
              <a:off x="4500629" y="2294318"/>
              <a:ext cx="2275200" cy="1209300"/>
            </a:xfrm>
            <a:prstGeom prst="roundRect">
              <a:avLst>
                <a:gd fmla="val 16667" name="adj"/>
              </a:avLst>
            </a:prstGeom>
            <a:solidFill>
              <a:srgbClr val="0094FF"/>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Documentation</a:t>
              </a:r>
              <a:endParaRPr b="1" sz="3600">
                <a:solidFill>
                  <a:schemeClr val="lt1"/>
                </a:solidFill>
                <a:latin typeface="Open Sans"/>
                <a:ea typeface="Open Sans"/>
                <a:cs typeface="Open Sans"/>
                <a:sym typeface="Open Sans"/>
              </a:endParaRPr>
            </a:p>
          </p:txBody>
        </p:sp>
        <p:sp>
          <p:nvSpPr>
            <p:cNvPr id="839" name="Google Shape;839;p77"/>
            <p:cNvSpPr txBox="1"/>
            <p:nvPr/>
          </p:nvSpPr>
          <p:spPr>
            <a:xfrm>
              <a:off x="3035550" y="1741550"/>
              <a:ext cx="2740800" cy="492600"/>
            </a:xfrm>
            <a:prstGeom prst="rect">
              <a:avLst/>
            </a:prstGeom>
            <a:noFill/>
            <a:ln>
              <a:noFill/>
            </a:ln>
          </p:spPr>
          <p:txBody>
            <a:bodyPr anchorCtr="0" anchor="t" bIns="182850" lIns="182850" spcFirstLastPara="1" rIns="182850" wrap="square" tIns="182850">
              <a:spAutoFit/>
            </a:bodyPr>
            <a:lstStyle/>
            <a:p>
              <a:pPr indent="0" lvl="0" marL="0" rtl="0" algn="ctr">
                <a:spcBef>
                  <a:spcPts val="0"/>
                </a:spcBef>
                <a:spcAft>
                  <a:spcPts val="0"/>
                </a:spcAft>
                <a:buNone/>
              </a:pPr>
              <a:r>
                <a:rPr b="1" lang="en" sz="4000">
                  <a:solidFill>
                    <a:schemeClr val="accent2"/>
                  </a:solidFill>
                  <a:latin typeface="Open Sans"/>
                  <a:ea typeface="Open Sans"/>
                  <a:cs typeface="Open Sans"/>
                  <a:sym typeface="Open Sans"/>
                </a:rPr>
                <a:t>Software License</a:t>
              </a:r>
              <a:endParaRPr b="1" sz="4000">
                <a:solidFill>
                  <a:schemeClr val="accent2"/>
                </a:solidFill>
                <a:latin typeface="Open Sans"/>
                <a:ea typeface="Open Sans"/>
                <a:cs typeface="Open Sans"/>
                <a:sym typeface="Open Sans"/>
              </a:endParaRPr>
            </a:p>
          </p:txBody>
        </p:sp>
      </p:gr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8"/>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AI-Era “Open Source” is complicated as AI itself is more complicated, not just code and documentation</a:t>
            </a:r>
            <a:endParaRPr/>
          </a:p>
          <a:p>
            <a:pPr indent="0" lvl="0" marL="0" rtl="0" algn="l">
              <a:spcBef>
                <a:spcPts val="0"/>
              </a:spcBef>
              <a:spcAft>
                <a:spcPts val="0"/>
              </a:spcAft>
              <a:buNone/>
            </a:pPr>
            <a:r>
              <a:t/>
            </a:r>
            <a:endParaRPr/>
          </a:p>
        </p:txBody>
      </p:sp>
      <p:sp>
        <p:nvSpPr>
          <p:cNvPr id="845" name="Google Shape;845;p7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46" name="Google Shape;846;p78"/>
          <p:cNvSpPr/>
          <p:nvPr/>
        </p:nvSpPr>
        <p:spPr>
          <a:xfrm>
            <a:off x="2442426" y="4107450"/>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Model</a:t>
            </a:r>
            <a:endParaRPr b="1" sz="2400">
              <a:solidFill>
                <a:schemeClr val="lt1"/>
              </a:solidFill>
              <a:latin typeface="Open Sans"/>
              <a:ea typeface="Open Sans"/>
              <a:cs typeface="Open Sans"/>
              <a:sym typeface="Open Sans"/>
            </a:endParaRPr>
          </a:p>
        </p:txBody>
      </p:sp>
      <p:sp>
        <p:nvSpPr>
          <p:cNvPr id="847" name="Google Shape;847;p78"/>
          <p:cNvSpPr/>
          <p:nvPr/>
        </p:nvSpPr>
        <p:spPr>
          <a:xfrm>
            <a:off x="5823752" y="4107450"/>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Model Parameters</a:t>
            </a:r>
            <a:endParaRPr b="1" sz="2400">
              <a:solidFill>
                <a:schemeClr val="lt1"/>
              </a:solidFill>
              <a:latin typeface="Open Sans"/>
              <a:ea typeface="Open Sans"/>
              <a:cs typeface="Open Sans"/>
              <a:sym typeface="Open Sans"/>
            </a:endParaRPr>
          </a:p>
        </p:txBody>
      </p:sp>
      <p:sp>
        <p:nvSpPr>
          <p:cNvPr id="848" name="Google Shape;848;p78"/>
          <p:cNvSpPr/>
          <p:nvPr/>
        </p:nvSpPr>
        <p:spPr>
          <a:xfrm>
            <a:off x="9297960" y="4107450"/>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Evaluation Results</a:t>
            </a:r>
            <a:endParaRPr b="1" sz="2400">
              <a:solidFill>
                <a:schemeClr val="lt1"/>
              </a:solidFill>
              <a:latin typeface="Open Sans"/>
              <a:ea typeface="Open Sans"/>
              <a:cs typeface="Open Sans"/>
              <a:sym typeface="Open Sans"/>
            </a:endParaRPr>
          </a:p>
        </p:txBody>
      </p:sp>
      <p:sp>
        <p:nvSpPr>
          <p:cNvPr id="849" name="Google Shape;849;p78"/>
          <p:cNvSpPr/>
          <p:nvPr/>
        </p:nvSpPr>
        <p:spPr>
          <a:xfrm>
            <a:off x="12772168" y="4107450"/>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Model Card</a:t>
            </a:r>
            <a:endParaRPr b="1" sz="2400">
              <a:solidFill>
                <a:schemeClr val="lt1"/>
              </a:solidFill>
              <a:latin typeface="Open Sans"/>
              <a:ea typeface="Open Sans"/>
              <a:cs typeface="Open Sans"/>
              <a:sym typeface="Open Sans"/>
            </a:endParaRPr>
          </a:p>
        </p:txBody>
      </p:sp>
      <p:sp>
        <p:nvSpPr>
          <p:cNvPr id="850" name="Google Shape;850;p78"/>
          <p:cNvSpPr/>
          <p:nvPr/>
        </p:nvSpPr>
        <p:spPr>
          <a:xfrm>
            <a:off x="2442426" y="5511905"/>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Data</a:t>
            </a:r>
            <a:endParaRPr b="1" sz="2400">
              <a:solidFill>
                <a:schemeClr val="lt1"/>
              </a:solidFill>
              <a:latin typeface="Open Sans"/>
              <a:ea typeface="Open Sans"/>
              <a:cs typeface="Open Sans"/>
              <a:sym typeface="Open Sans"/>
            </a:endParaRPr>
          </a:p>
        </p:txBody>
      </p:sp>
      <p:sp>
        <p:nvSpPr>
          <p:cNvPr id="851" name="Google Shape;851;p78"/>
          <p:cNvSpPr/>
          <p:nvPr/>
        </p:nvSpPr>
        <p:spPr>
          <a:xfrm>
            <a:off x="5823752" y="5511905"/>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Training Code</a:t>
            </a:r>
            <a:endParaRPr b="1" sz="2400">
              <a:solidFill>
                <a:schemeClr val="lt1"/>
              </a:solidFill>
              <a:latin typeface="Open Sans"/>
              <a:ea typeface="Open Sans"/>
              <a:cs typeface="Open Sans"/>
              <a:sym typeface="Open Sans"/>
            </a:endParaRPr>
          </a:p>
        </p:txBody>
      </p:sp>
      <p:sp>
        <p:nvSpPr>
          <p:cNvPr id="852" name="Google Shape;852;p78"/>
          <p:cNvSpPr/>
          <p:nvPr/>
        </p:nvSpPr>
        <p:spPr>
          <a:xfrm>
            <a:off x="9297960" y="5511905"/>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Libraries and Tools</a:t>
            </a:r>
            <a:endParaRPr b="1" sz="2400">
              <a:solidFill>
                <a:schemeClr val="lt1"/>
              </a:solidFill>
              <a:latin typeface="Open Sans"/>
              <a:ea typeface="Open Sans"/>
              <a:cs typeface="Open Sans"/>
              <a:sym typeface="Open Sans"/>
            </a:endParaRPr>
          </a:p>
        </p:txBody>
      </p:sp>
      <p:sp>
        <p:nvSpPr>
          <p:cNvPr id="853" name="Google Shape;853;p78"/>
          <p:cNvSpPr/>
          <p:nvPr/>
        </p:nvSpPr>
        <p:spPr>
          <a:xfrm>
            <a:off x="12772168" y="5511905"/>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Data Card</a:t>
            </a:r>
            <a:endParaRPr b="1" sz="2400">
              <a:solidFill>
                <a:schemeClr val="lt1"/>
              </a:solidFill>
              <a:latin typeface="Open Sans"/>
              <a:ea typeface="Open Sans"/>
              <a:cs typeface="Open Sans"/>
              <a:sym typeface="Open Sans"/>
            </a:endParaRPr>
          </a:p>
        </p:txBody>
      </p:sp>
      <p:sp>
        <p:nvSpPr>
          <p:cNvPr id="854" name="Google Shape;854;p78"/>
          <p:cNvSpPr/>
          <p:nvPr/>
        </p:nvSpPr>
        <p:spPr>
          <a:xfrm>
            <a:off x="2442426" y="6916361"/>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Data Preprocessing Code</a:t>
            </a:r>
            <a:endParaRPr b="1" sz="2400">
              <a:solidFill>
                <a:schemeClr val="lt1"/>
              </a:solidFill>
              <a:latin typeface="Open Sans"/>
              <a:ea typeface="Open Sans"/>
              <a:cs typeface="Open Sans"/>
              <a:sym typeface="Open Sans"/>
            </a:endParaRPr>
          </a:p>
        </p:txBody>
      </p:sp>
      <p:sp>
        <p:nvSpPr>
          <p:cNvPr id="855" name="Google Shape;855;p78"/>
          <p:cNvSpPr/>
          <p:nvPr/>
        </p:nvSpPr>
        <p:spPr>
          <a:xfrm>
            <a:off x="5823752" y="6916361"/>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Inference Code</a:t>
            </a:r>
            <a:endParaRPr b="1" sz="2400">
              <a:solidFill>
                <a:schemeClr val="lt1"/>
              </a:solidFill>
              <a:latin typeface="Open Sans"/>
              <a:ea typeface="Open Sans"/>
              <a:cs typeface="Open Sans"/>
              <a:sym typeface="Open Sans"/>
            </a:endParaRPr>
          </a:p>
        </p:txBody>
      </p:sp>
      <p:sp>
        <p:nvSpPr>
          <p:cNvPr id="856" name="Google Shape;856;p78"/>
          <p:cNvSpPr/>
          <p:nvPr/>
        </p:nvSpPr>
        <p:spPr>
          <a:xfrm>
            <a:off x="9297960" y="6916361"/>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Model Metadata</a:t>
            </a:r>
            <a:endParaRPr b="1" sz="2400">
              <a:solidFill>
                <a:schemeClr val="lt1"/>
              </a:solidFill>
              <a:latin typeface="Open Sans"/>
              <a:ea typeface="Open Sans"/>
              <a:cs typeface="Open Sans"/>
              <a:sym typeface="Open Sans"/>
            </a:endParaRPr>
          </a:p>
        </p:txBody>
      </p:sp>
      <p:sp>
        <p:nvSpPr>
          <p:cNvPr id="857" name="Google Shape;857;p78"/>
          <p:cNvSpPr/>
          <p:nvPr/>
        </p:nvSpPr>
        <p:spPr>
          <a:xfrm>
            <a:off x="12772168" y="6916361"/>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Research Paper</a:t>
            </a:r>
            <a:endParaRPr b="1" sz="2400">
              <a:solidFill>
                <a:schemeClr val="lt1"/>
              </a:solidFill>
              <a:latin typeface="Open Sans"/>
              <a:ea typeface="Open Sans"/>
              <a:cs typeface="Open Sans"/>
              <a:sym typeface="Open Sans"/>
            </a:endParaRPr>
          </a:p>
        </p:txBody>
      </p:sp>
      <p:sp>
        <p:nvSpPr>
          <p:cNvPr id="858" name="Google Shape;858;p78"/>
          <p:cNvSpPr/>
          <p:nvPr/>
        </p:nvSpPr>
        <p:spPr>
          <a:xfrm>
            <a:off x="2403650" y="8257856"/>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Training, Validation and Test Code</a:t>
            </a:r>
            <a:endParaRPr b="1" sz="2400">
              <a:solidFill>
                <a:schemeClr val="lt1"/>
              </a:solidFill>
              <a:latin typeface="Open Sans"/>
              <a:ea typeface="Open Sans"/>
              <a:cs typeface="Open Sans"/>
              <a:sym typeface="Open Sans"/>
            </a:endParaRPr>
          </a:p>
        </p:txBody>
      </p:sp>
      <p:sp>
        <p:nvSpPr>
          <p:cNvPr id="859" name="Google Shape;859;p78"/>
          <p:cNvSpPr/>
          <p:nvPr/>
        </p:nvSpPr>
        <p:spPr>
          <a:xfrm>
            <a:off x="5784976" y="8257856"/>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Evaluation Code</a:t>
            </a:r>
            <a:endParaRPr b="1" sz="2400">
              <a:solidFill>
                <a:schemeClr val="lt1"/>
              </a:solidFill>
              <a:latin typeface="Open Sans"/>
              <a:ea typeface="Open Sans"/>
              <a:cs typeface="Open Sans"/>
              <a:sym typeface="Open Sans"/>
            </a:endParaRPr>
          </a:p>
        </p:txBody>
      </p:sp>
      <p:sp>
        <p:nvSpPr>
          <p:cNvPr id="860" name="Google Shape;860;p78"/>
          <p:cNvSpPr/>
          <p:nvPr/>
        </p:nvSpPr>
        <p:spPr>
          <a:xfrm>
            <a:off x="9259184" y="8257856"/>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Sample Model Outputs</a:t>
            </a:r>
            <a:endParaRPr b="1" sz="2400">
              <a:solidFill>
                <a:schemeClr val="lt1"/>
              </a:solidFill>
              <a:latin typeface="Open Sans"/>
              <a:ea typeface="Open Sans"/>
              <a:cs typeface="Open Sans"/>
              <a:sym typeface="Open Sans"/>
            </a:endParaRPr>
          </a:p>
        </p:txBody>
      </p:sp>
      <p:sp>
        <p:nvSpPr>
          <p:cNvPr id="861" name="Google Shape;861;p78"/>
          <p:cNvSpPr/>
          <p:nvPr/>
        </p:nvSpPr>
        <p:spPr>
          <a:xfrm>
            <a:off x="12733392" y="8257856"/>
            <a:ext cx="3112200" cy="1068600"/>
          </a:xfrm>
          <a:prstGeom prst="roundRect">
            <a:avLst>
              <a:gd fmla="val 16667" name="adj"/>
            </a:avLst>
          </a:prstGeom>
          <a:solidFill>
            <a:schemeClr val="accent2"/>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Technical Report</a:t>
            </a:r>
            <a:endParaRPr b="1" sz="2400">
              <a:solidFill>
                <a:schemeClr val="lt1"/>
              </a:solidFill>
              <a:latin typeface="Open Sans"/>
              <a:ea typeface="Open Sans"/>
              <a:cs typeface="Open Sans"/>
              <a:sym typeface="Open Sans"/>
            </a:endParaRPr>
          </a:p>
        </p:txBody>
      </p:sp>
      <p:sp>
        <p:nvSpPr>
          <p:cNvPr id="862" name="Google Shape;862;p78"/>
          <p:cNvSpPr/>
          <p:nvPr/>
        </p:nvSpPr>
        <p:spPr>
          <a:xfrm>
            <a:off x="2442530" y="2765950"/>
            <a:ext cx="13441800" cy="1068600"/>
          </a:xfrm>
          <a:prstGeom prst="roundRect">
            <a:avLst>
              <a:gd fmla="val 16667" name="adj"/>
            </a:avLst>
          </a:prstGeom>
          <a:solidFill>
            <a:schemeClr val="accen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3600">
                <a:solidFill>
                  <a:schemeClr val="lt1"/>
                </a:solidFill>
                <a:latin typeface="Open Sans"/>
                <a:ea typeface="Open Sans"/>
                <a:cs typeface="Open Sans"/>
                <a:sym typeface="Open Sans"/>
              </a:rPr>
              <a:t>Code - Data - Documentation</a:t>
            </a:r>
            <a:endParaRPr b="1" sz="3600">
              <a:solidFill>
                <a:schemeClr val="lt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 does facilitator mean?</a:t>
            </a:r>
            <a:endParaRPr/>
          </a:p>
        </p:txBody>
      </p:sp>
      <p:sp>
        <p:nvSpPr>
          <p:cNvPr id="133" name="Google Shape;133;p25"/>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711200" lvl="0" marL="914400" rtl="0" algn="l">
              <a:spcBef>
                <a:spcPts val="0"/>
              </a:spcBef>
              <a:spcAft>
                <a:spcPts val="0"/>
              </a:spcAft>
              <a:buSzPts val="4000"/>
              <a:buChar char="●"/>
            </a:pPr>
            <a:r>
              <a:rPr lang="en" sz="4000"/>
              <a:t>Successful Open Source foundations are facilitators, helping their projects thrive.</a:t>
            </a:r>
            <a:endParaRPr sz="4000"/>
          </a:p>
          <a:p>
            <a:pPr indent="0" lvl="0" marL="914400" rtl="0" algn="l">
              <a:spcBef>
                <a:spcPts val="0"/>
              </a:spcBef>
              <a:spcAft>
                <a:spcPts val="0"/>
              </a:spcAft>
              <a:buNone/>
            </a:pPr>
            <a:r>
              <a:t/>
            </a:r>
            <a:endParaRPr sz="4000"/>
          </a:p>
          <a:p>
            <a:pPr indent="-711200" lvl="0" marL="914400" rtl="0" algn="l">
              <a:spcBef>
                <a:spcPts val="0"/>
              </a:spcBef>
              <a:spcAft>
                <a:spcPts val="0"/>
              </a:spcAft>
              <a:buSzPts val="4000"/>
              <a:buChar char="●"/>
            </a:pPr>
            <a:r>
              <a:rPr lang="en" sz="4000"/>
              <a:t>They do this by providing:</a:t>
            </a:r>
            <a:endParaRPr sz="4000"/>
          </a:p>
          <a:p>
            <a:pPr indent="-660400" lvl="1" marL="1828800" rtl="0" algn="l">
              <a:spcBef>
                <a:spcPts val="0"/>
              </a:spcBef>
              <a:spcAft>
                <a:spcPts val="0"/>
              </a:spcAft>
              <a:buSzPts val="3200"/>
              <a:buChar char="●"/>
            </a:pPr>
            <a:r>
              <a:rPr lang="en" sz="3200"/>
              <a:t>Non-profit status </a:t>
            </a:r>
            <a:endParaRPr sz="3200"/>
          </a:p>
          <a:p>
            <a:pPr indent="-660400" lvl="1" marL="1828800" rtl="0" algn="l">
              <a:spcBef>
                <a:spcPts val="0"/>
              </a:spcBef>
              <a:spcAft>
                <a:spcPts val="0"/>
              </a:spcAft>
              <a:buSzPts val="3200"/>
              <a:buChar char="●"/>
            </a:pPr>
            <a:r>
              <a:rPr lang="en" sz="3200"/>
              <a:t>Services tailored to the project such as IT, marketing, legal support, events, etc.</a:t>
            </a:r>
            <a:endParaRPr sz="3200"/>
          </a:p>
          <a:p>
            <a:pPr indent="-660400" lvl="1" marL="1828800" rtl="0" algn="l">
              <a:spcBef>
                <a:spcPts val="0"/>
              </a:spcBef>
              <a:spcAft>
                <a:spcPts val="0"/>
              </a:spcAft>
              <a:buSzPts val="3200"/>
              <a:buChar char="●"/>
            </a:pPr>
            <a:r>
              <a:rPr lang="en" sz="3200"/>
              <a:t>Knowledge and expertise, usually through experience staff .</a:t>
            </a:r>
            <a:endParaRPr sz="4000"/>
          </a:p>
        </p:txBody>
      </p:sp>
      <p:sp>
        <p:nvSpPr>
          <p:cNvPr id="134" name="Google Shape;134;p2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sp>
        <p:nvSpPr>
          <p:cNvPr id="867" name="Google Shape;867;p79"/>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OSI is working to define open source AI, but industry will likely need more than just a definition of </a:t>
            </a:r>
            <a:r>
              <a:rPr lang="en"/>
              <a:t>open</a:t>
            </a:r>
            <a:r>
              <a:rPr lang="en"/>
              <a:t> </a:t>
            </a:r>
            <a:endParaRPr/>
          </a:p>
        </p:txBody>
      </p:sp>
      <p:sp>
        <p:nvSpPr>
          <p:cNvPr id="868" name="Google Shape;868;p7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69" name="Google Shape;869;p79"/>
          <p:cNvSpPr txBox="1"/>
          <p:nvPr/>
        </p:nvSpPr>
        <p:spPr>
          <a:xfrm>
            <a:off x="7271600" y="7864700"/>
            <a:ext cx="9822600" cy="677100"/>
          </a:xfrm>
          <a:prstGeom prst="rect">
            <a:avLst/>
          </a:prstGeom>
          <a:noFill/>
          <a:ln>
            <a:noFill/>
          </a:ln>
        </p:spPr>
        <p:txBody>
          <a:bodyPr anchorCtr="0" anchor="t" bIns="182850" lIns="182850" spcFirstLastPara="1" rIns="182850" wrap="square" tIns="182850">
            <a:spAutoFit/>
          </a:bodyPr>
          <a:lstStyle/>
          <a:p>
            <a:pPr indent="0" lvl="0" marL="0" rtl="0" algn="r">
              <a:spcBef>
                <a:spcPts val="0"/>
              </a:spcBef>
              <a:spcAft>
                <a:spcPts val="0"/>
              </a:spcAft>
              <a:buNone/>
            </a:pPr>
            <a:r>
              <a:rPr i="1" lang="en" sz="2000"/>
              <a:t>https://opensource.org/blog/open-source-ai-definition-weekly-update-april-15</a:t>
            </a:r>
            <a:endParaRPr i="1" sz="2000"/>
          </a:p>
        </p:txBody>
      </p:sp>
      <p:pic>
        <p:nvPicPr>
          <p:cNvPr descr="Open Source Initiative" id="870" name="Google Shape;870;p79"/>
          <p:cNvPicPr preferRelativeResize="0"/>
          <p:nvPr/>
        </p:nvPicPr>
        <p:blipFill>
          <a:blip r:embed="rId3">
            <a:alphaModFix/>
          </a:blip>
          <a:stretch>
            <a:fillRect/>
          </a:stretch>
        </p:blipFill>
        <p:spPr>
          <a:xfrm>
            <a:off x="1212400" y="4657476"/>
            <a:ext cx="5337267" cy="1909747"/>
          </a:xfrm>
          <a:prstGeom prst="rect">
            <a:avLst/>
          </a:prstGeom>
          <a:noFill/>
          <a:ln>
            <a:noFill/>
          </a:ln>
        </p:spPr>
      </p:pic>
      <p:pic>
        <p:nvPicPr>
          <p:cNvPr id="871" name="Google Shape;871;p79"/>
          <p:cNvPicPr preferRelativeResize="0"/>
          <p:nvPr/>
        </p:nvPicPr>
        <p:blipFill>
          <a:blip r:embed="rId4">
            <a:alphaModFix/>
          </a:blip>
          <a:stretch>
            <a:fillRect/>
          </a:stretch>
        </p:blipFill>
        <p:spPr>
          <a:xfrm>
            <a:off x="7271579" y="3360000"/>
            <a:ext cx="9822669" cy="4504700"/>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5" name="Shape 875"/>
        <p:cNvGrpSpPr/>
        <p:nvPr/>
      </p:nvGrpSpPr>
      <p:grpSpPr>
        <a:xfrm>
          <a:off x="0" y="0"/>
          <a:ext cx="0" cy="0"/>
          <a:chOff x="0" y="0"/>
          <a:chExt cx="0" cy="0"/>
        </a:xfrm>
      </p:grpSpPr>
      <p:sp>
        <p:nvSpPr>
          <p:cNvPr id="876" name="Google Shape;876;p80"/>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The LF AI &amp; Data community is working on the Model Openness Framework</a:t>
            </a:r>
            <a:endParaRPr/>
          </a:p>
        </p:txBody>
      </p:sp>
      <p:sp>
        <p:nvSpPr>
          <p:cNvPr id="877" name="Google Shape;877;p8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78" name="Google Shape;878;p80"/>
          <p:cNvSpPr txBox="1"/>
          <p:nvPr/>
        </p:nvSpPr>
        <p:spPr>
          <a:xfrm>
            <a:off x="7659850" y="9535550"/>
            <a:ext cx="6000000" cy="7389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400"/>
              <a:t>https://arxiv.org/abs/2403.13784</a:t>
            </a:r>
            <a:endParaRPr sz="2400"/>
          </a:p>
        </p:txBody>
      </p:sp>
      <p:sp>
        <p:nvSpPr>
          <p:cNvPr id="879" name="Google Shape;879;p80"/>
          <p:cNvSpPr txBox="1"/>
          <p:nvPr>
            <p:ph idx="4294967295" type="body"/>
          </p:nvPr>
        </p:nvSpPr>
        <p:spPr>
          <a:xfrm>
            <a:off x="567400" y="3108950"/>
            <a:ext cx="6670800" cy="5533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Moving the community to</a:t>
            </a:r>
            <a:r>
              <a:rPr b="1" lang="en"/>
              <a:t> release more model components </a:t>
            </a:r>
            <a:r>
              <a:rPr lang="en"/>
              <a:t>for completeness and using the appropriate </a:t>
            </a:r>
            <a:r>
              <a:rPr b="1" lang="en"/>
              <a:t>open licenses </a:t>
            </a:r>
            <a:r>
              <a:rPr lang="en"/>
              <a:t>for openness</a:t>
            </a:r>
            <a:endParaRPr b="1"/>
          </a:p>
          <a:p>
            <a:pPr indent="0" lvl="0" marL="0" rtl="0" algn="l">
              <a:spcBef>
                <a:spcPts val="0"/>
              </a:spcBef>
              <a:spcAft>
                <a:spcPts val="0"/>
              </a:spcAft>
              <a:buNone/>
            </a:pPr>
            <a:r>
              <a:rPr b="1" lang="en"/>
              <a:t>Get Involved </a:t>
            </a:r>
            <a:r>
              <a:rPr lang="en"/>
              <a:t>and join the</a:t>
            </a:r>
            <a:r>
              <a:rPr b="1" lang="en"/>
              <a:t> </a:t>
            </a:r>
            <a:r>
              <a:rPr lang="en"/>
              <a:t>Generative AI Commons open community: </a:t>
            </a:r>
            <a:r>
              <a:rPr b="1" lang="en"/>
              <a:t>genaicommons.org</a:t>
            </a:r>
            <a:endParaRPr b="1"/>
          </a:p>
        </p:txBody>
      </p:sp>
      <p:grpSp>
        <p:nvGrpSpPr>
          <p:cNvPr id="880" name="Google Shape;880;p80"/>
          <p:cNvGrpSpPr/>
          <p:nvPr/>
        </p:nvGrpSpPr>
        <p:grpSpPr>
          <a:xfrm>
            <a:off x="7472536" y="3257966"/>
            <a:ext cx="10150557" cy="5384487"/>
            <a:chOff x="3647100" y="1725550"/>
            <a:chExt cx="5192101" cy="2754213"/>
          </a:xfrm>
        </p:grpSpPr>
        <p:grpSp>
          <p:nvGrpSpPr>
            <p:cNvPr id="881" name="Google Shape;881;p80"/>
            <p:cNvGrpSpPr/>
            <p:nvPr/>
          </p:nvGrpSpPr>
          <p:grpSpPr>
            <a:xfrm>
              <a:off x="3647100" y="1725550"/>
              <a:ext cx="5192101" cy="2754213"/>
              <a:chOff x="3647100" y="1725550"/>
              <a:chExt cx="5192101" cy="2754213"/>
            </a:xfrm>
          </p:grpSpPr>
          <p:pic>
            <p:nvPicPr>
              <p:cNvPr id="882" name="Google Shape;882;p80"/>
              <p:cNvPicPr preferRelativeResize="0"/>
              <p:nvPr/>
            </p:nvPicPr>
            <p:blipFill>
              <a:blip r:embed="rId3">
                <a:alphaModFix/>
              </a:blip>
              <a:stretch>
                <a:fillRect/>
              </a:stretch>
            </p:blipFill>
            <p:spPr>
              <a:xfrm>
                <a:off x="3647100" y="1725550"/>
                <a:ext cx="5192101" cy="2754213"/>
              </a:xfrm>
              <a:prstGeom prst="rect">
                <a:avLst/>
              </a:prstGeom>
              <a:noFill/>
              <a:ln cap="flat" cmpd="sng" w="9525">
                <a:solidFill>
                  <a:schemeClr val="dk2"/>
                </a:solidFill>
                <a:prstDash val="solid"/>
                <a:round/>
                <a:headEnd len="sm" w="sm" type="none"/>
                <a:tailEnd len="sm" w="sm" type="none"/>
              </a:ln>
            </p:spPr>
          </p:pic>
          <p:pic>
            <p:nvPicPr>
              <p:cNvPr id="883" name="Google Shape;883;p80"/>
              <p:cNvPicPr preferRelativeResize="0"/>
              <p:nvPr/>
            </p:nvPicPr>
            <p:blipFill>
              <a:blip r:embed="rId4">
                <a:alphaModFix/>
              </a:blip>
              <a:stretch>
                <a:fillRect/>
              </a:stretch>
            </p:blipFill>
            <p:spPr>
              <a:xfrm>
                <a:off x="7533222" y="2122275"/>
                <a:ext cx="1305975" cy="287750"/>
              </a:xfrm>
              <a:prstGeom prst="rect">
                <a:avLst/>
              </a:prstGeom>
              <a:noFill/>
              <a:ln>
                <a:noFill/>
              </a:ln>
            </p:spPr>
          </p:pic>
        </p:grpSp>
        <p:pic>
          <p:nvPicPr>
            <p:cNvPr id="884" name="Google Shape;884;p80"/>
            <p:cNvPicPr preferRelativeResize="0"/>
            <p:nvPr/>
          </p:nvPicPr>
          <p:blipFill>
            <a:blip r:embed="rId5">
              <a:alphaModFix/>
            </a:blip>
            <a:stretch>
              <a:fillRect/>
            </a:stretch>
          </p:blipFill>
          <p:spPr>
            <a:xfrm>
              <a:off x="7289501" y="1758225"/>
              <a:ext cx="1549700" cy="286100"/>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81"/>
          <p:cNvSpPr txBox="1"/>
          <p:nvPr>
            <p:ph idx="1" type="body"/>
          </p:nvPr>
        </p:nvSpPr>
        <p:spPr>
          <a:xfrm>
            <a:off x="2797600" y="2493625"/>
            <a:ext cx="14576100" cy="6832800"/>
          </a:xfrm>
          <a:prstGeom prst="rect">
            <a:avLst/>
          </a:prstGeom>
        </p:spPr>
        <p:txBody>
          <a:bodyPr anchorCtr="0" anchor="t" bIns="0" lIns="0" spcFirstLastPara="1" rIns="0" wrap="square" tIns="0">
            <a:noAutofit/>
          </a:bodyPr>
          <a:lstStyle/>
          <a:p>
            <a:pPr indent="0" lvl="0" marL="0" rtl="0" algn="l">
              <a:lnSpc>
                <a:spcPct val="100000"/>
              </a:lnSpc>
              <a:spcBef>
                <a:spcPts val="0"/>
              </a:spcBef>
              <a:spcAft>
                <a:spcPts val="0"/>
              </a:spcAft>
              <a:buNone/>
            </a:pPr>
            <a:r>
              <a:rPr b="1" lang="en" sz="3800"/>
              <a:t>Need for Clarity and Avoiding Confusion </a:t>
            </a:r>
            <a:endParaRPr b="1" sz="3800"/>
          </a:p>
          <a:p>
            <a:pPr indent="0" lvl="0" marL="0" rtl="0" algn="l">
              <a:lnSpc>
                <a:spcPct val="100000"/>
              </a:lnSpc>
              <a:spcBef>
                <a:spcPts val="0"/>
              </a:spcBef>
              <a:spcAft>
                <a:spcPts val="0"/>
              </a:spcAft>
              <a:buNone/>
            </a:pPr>
            <a:r>
              <a:rPr lang="en" sz="3600"/>
              <a:t>Standardized definitions ensure consistent understanding across the open source AI community. Without common terms, stakeholders might mis-align expectations.</a:t>
            </a:r>
            <a:endParaRPr sz="3600"/>
          </a:p>
          <a:p>
            <a:pPr indent="0" lvl="0" marL="0" rtl="0" algn="l">
              <a:lnSpc>
                <a:spcPct val="100000"/>
              </a:lnSpc>
              <a:spcBef>
                <a:spcPts val="0"/>
              </a:spcBef>
              <a:spcAft>
                <a:spcPts val="0"/>
              </a:spcAft>
              <a:buNone/>
            </a:pPr>
            <a:r>
              <a:t/>
            </a:r>
            <a:endParaRPr b="1" sz="3600"/>
          </a:p>
          <a:p>
            <a:pPr indent="0" lvl="0" marL="0" rtl="0" algn="l">
              <a:lnSpc>
                <a:spcPct val="100000"/>
              </a:lnSpc>
              <a:spcBef>
                <a:spcPts val="0"/>
              </a:spcBef>
              <a:spcAft>
                <a:spcPts val="0"/>
              </a:spcAft>
              <a:buNone/>
            </a:pPr>
            <a:r>
              <a:rPr b="1" lang="en" sz="3800"/>
              <a:t>Enabling Collaboration </a:t>
            </a:r>
            <a:endParaRPr b="1" sz="3800"/>
          </a:p>
          <a:p>
            <a:pPr indent="0" lvl="0" marL="0" rtl="0" algn="l">
              <a:lnSpc>
                <a:spcPct val="100000"/>
              </a:lnSpc>
              <a:spcBef>
                <a:spcPts val="0"/>
              </a:spcBef>
              <a:spcAft>
                <a:spcPts val="0"/>
              </a:spcAft>
              <a:buNone/>
            </a:pPr>
            <a:r>
              <a:rPr lang="en" sz="3600"/>
              <a:t>Clear definitions foster a productive, cohesive ecosystem, promoting sustainable, transparent AI innovation.</a:t>
            </a:r>
            <a:endParaRPr sz="3600"/>
          </a:p>
          <a:p>
            <a:pPr indent="0" lvl="0" marL="0" rtl="0" algn="l">
              <a:lnSpc>
                <a:spcPct val="100000"/>
              </a:lnSpc>
              <a:spcBef>
                <a:spcPts val="0"/>
              </a:spcBef>
              <a:spcAft>
                <a:spcPts val="0"/>
              </a:spcAft>
              <a:buNone/>
            </a:pPr>
            <a:r>
              <a:t/>
            </a:r>
            <a:endParaRPr b="1" sz="3600"/>
          </a:p>
          <a:p>
            <a:pPr indent="0" lvl="0" marL="0" rtl="0" algn="l">
              <a:lnSpc>
                <a:spcPct val="100000"/>
              </a:lnSpc>
              <a:spcBef>
                <a:spcPts val="0"/>
              </a:spcBef>
              <a:spcAft>
                <a:spcPts val="0"/>
              </a:spcAft>
              <a:buNone/>
            </a:pPr>
            <a:r>
              <a:rPr b="1" lang="en" sz="3800"/>
              <a:t>Informing Regulation</a:t>
            </a:r>
            <a:endParaRPr b="1" sz="3800"/>
          </a:p>
          <a:p>
            <a:pPr indent="0" lvl="0" marL="0" rtl="0" algn="l">
              <a:lnSpc>
                <a:spcPct val="100000"/>
              </a:lnSpc>
              <a:spcBef>
                <a:spcPts val="0"/>
              </a:spcBef>
              <a:spcAft>
                <a:spcPts val="0"/>
              </a:spcAft>
              <a:buNone/>
            </a:pPr>
            <a:r>
              <a:rPr lang="en" sz="3600"/>
              <a:t>Accepted industry definitions are easier to understand and map to any regulatory constructs</a:t>
            </a:r>
            <a:endParaRPr sz="3600"/>
          </a:p>
        </p:txBody>
      </p:sp>
      <p:sp>
        <p:nvSpPr>
          <p:cNvPr id="890" name="Google Shape;890;p81"/>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9285"/>
              <a:buFont typeface="Arial"/>
              <a:buNone/>
            </a:pPr>
            <a:r>
              <a:rPr lang="en"/>
              <a:t>The Importance of Standardized Definitions in AI Models</a:t>
            </a:r>
            <a:endParaRPr/>
          </a:p>
        </p:txBody>
      </p:sp>
      <p:pic>
        <p:nvPicPr>
          <p:cNvPr id="891" name="Google Shape;891;p81"/>
          <p:cNvPicPr preferRelativeResize="0"/>
          <p:nvPr/>
        </p:nvPicPr>
        <p:blipFill>
          <a:blip r:embed="rId3">
            <a:alphaModFix/>
          </a:blip>
          <a:stretch>
            <a:fillRect/>
          </a:stretch>
        </p:blipFill>
        <p:spPr>
          <a:xfrm>
            <a:off x="623400" y="2875100"/>
            <a:ext cx="1488251" cy="1488251"/>
          </a:xfrm>
          <a:prstGeom prst="rect">
            <a:avLst/>
          </a:prstGeom>
          <a:noFill/>
          <a:ln>
            <a:noFill/>
          </a:ln>
        </p:spPr>
      </p:pic>
      <p:pic>
        <p:nvPicPr>
          <p:cNvPr id="892" name="Google Shape;892;p81"/>
          <p:cNvPicPr preferRelativeResize="0"/>
          <p:nvPr/>
        </p:nvPicPr>
        <p:blipFill>
          <a:blip r:embed="rId4">
            <a:alphaModFix/>
          </a:blip>
          <a:stretch>
            <a:fillRect/>
          </a:stretch>
        </p:blipFill>
        <p:spPr>
          <a:xfrm>
            <a:off x="623400" y="7649500"/>
            <a:ext cx="1488251" cy="1488251"/>
          </a:xfrm>
          <a:prstGeom prst="rect">
            <a:avLst/>
          </a:prstGeom>
          <a:noFill/>
          <a:ln>
            <a:noFill/>
          </a:ln>
        </p:spPr>
      </p:pic>
      <p:pic>
        <p:nvPicPr>
          <p:cNvPr id="893" name="Google Shape;893;p81"/>
          <p:cNvPicPr preferRelativeResize="0"/>
          <p:nvPr/>
        </p:nvPicPr>
        <p:blipFill>
          <a:blip r:embed="rId5">
            <a:alphaModFix/>
          </a:blip>
          <a:stretch>
            <a:fillRect/>
          </a:stretch>
        </p:blipFill>
        <p:spPr>
          <a:xfrm>
            <a:off x="623400" y="5262300"/>
            <a:ext cx="1488251" cy="1488251"/>
          </a:xfrm>
          <a:prstGeom prst="rect">
            <a:avLst/>
          </a:prstGeom>
          <a:noFill/>
          <a:ln>
            <a:noFill/>
          </a:ln>
        </p:spPr>
      </p:pic>
      <p:sp>
        <p:nvSpPr>
          <p:cNvPr id="894" name="Google Shape;894;p8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8" name="Shape 898"/>
        <p:cNvGrpSpPr/>
        <p:nvPr/>
      </p:nvGrpSpPr>
      <p:grpSpPr>
        <a:xfrm>
          <a:off x="0" y="0"/>
          <a:ext cx="0" cy="0"/>
          <a:chOff x="0" y="0"/>
          <a:chExt cx="0" cy="0"/>
        </a:xfrm>
      </p:grpSpPr>
      <p:sp>
        <p:nvSpPr>
          <p:cNvPr id="899" name="Google Shape;899;p8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 Are Open Source AI Models?</a:t>
            </a:r>
            <a:endParaRPr/>
          </a:p>
        </p:txBody>
      </p:sp>
      <p:sp>
        <p:nvSpPr>
          <p:cNvPr id="900" name="Google Shape;900;p82"/>
          <p:cNvSpPr txBox="1"/>
          <p:nvPr>
            <p:ph idx="1" type="body"/>
          </p:nvPr>
        </p:nvSpPr>
        <p:spPr>
          <a:xfrm>
            <a:off x="914400" y="2493625"/>
            <a:ext cx="16459200" cy="6832800"/>
          </a:xfrm>
          <a:prstGeom prst="rect">
            <a:avLst/>
          </a:prstGeom>
        </p:spPr>
        <p:txBody>
          <a:bodyPr anchorCtr="0" anchor="t" bIns="0" lIns="0" spcFirstLastPara="1" rIns="0" wrap="square" tIns="0">
            <a:noAutofit/>
          </a:bodyPr>
          <a:lstStyle/>
          <a:p>
            <a:pPr indent="0" lvl="0" marL="0" rtl="0" algn="l">
              <a:spcBef>
                <a:spcPts val="0"/>
              </a:spcBef>
              <a:spcAft>
                <a:spcPts val="0"/>
              </a:spcAft>
              <a:buClr>
                <a:schemeClr val="dk1"/>
              </a:buClr>
              <a:buSzPts val="2200"/>
              <a:buFont typeface="Arial"/>
              <a:buNone/>
            </a:pPr>
            <a:r>
              <a:rPr b="1" lang="en" sz="4200"/>
              <a:t>Open source AI models provide the model architecture, weights, and information about the data used to train the model, licensed for unrestricted use, modification, and distribution.</a:t>
            </a:r>
            <a:endParaRPr b="1" sz="4200"/>
          </a:p>
          <a:p>
            <a:pPr indent="0" lvl="0" marL="0" rtl="0" algn="l">
              <a:spcBef>
                <a:spcPts val="0"/>
              </a:spcBef>
              <a:spcAft>
                <a:spcPts val="0"/>
              </a:spcAft>
              <a:buNone/>
            </a:pPr>
            <a:r>
              <a:t/>
            </a:r>
            <a:endParaRPr b="1" sz="4200"/>
          </a:p>
          <a:p>
            <a:pPr indent="0" lvl="0" marL="0" rtl="0" algn="l">
              <a:spcBef>
                <a:spcPts val="0"/>
              </a:spcBef>
              <a:spcAft>
                <a:spcPts val="0"/>
              </a:spcAft>
              <a:buNone/>
            </a:pPr>
            <a:r>
              <a:t/>
            </a:r>
            <a:endParaRPr sz="4200"/>
          </a:p>
        </p:txBody>
      </p:sp>
      <p:pic>
        <p:nvPicPr>
          <p:cNvPr id="901" name="Google Shape;901;p82"/>
          <p:cNvPicPr preferRelativeResize="0"/>
          <p:nvPr/>
        </p:nvPicPr>
        <p:blipFill>
          <a:blip r:embed="rId3">
            <a:alphaModFix/>
          </a:blip>
          <a:stretch>
            <a:fillRect/>
          </a:stretch>
        </p:blipFill>
        <p:spPr>
          <a:xfrm>
            <a:off x="623400" y="6458175"/>
            <a:ext cx="1649651" cy="1649651"/>
          </a:xfrm>
          <a:prstGeom prst="rect">
            <a:avLst/>
          </a:prstGeom>
          <a:noFill/>
          <a:ln>
            <a:noFill/>
          </a:ln>
        </p:spPr>
      </p:pic>
      <p:sp>
        <p:nvSpPr>
          <p:cNvPr id="902" name="Google Shape;902;p82"/>
          <p:cNvSpPr txBox="1"/>
          <p:nvPr/>
        </p:nvSpPr>
        <p:spPr>
          <a:xfrm>
            <a:off x="2417225" y="5865500"/>
            <a:ext cx="6582600" cy="28353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2400"/>
              </a:spcAft>
              <a:buNone/>
            </a:pPr>
            <a:r>
              <a:rPr lang="en" sz="3600">
                <a:solidFill>
                  <a:schemeClr val="dk2"/>
                </a:solidFill>
              </a:rPr>
              <a:t>Built on open source software, enabling developers and researchers to reuse and innovate without restrictions.</a:t>
            </a:r>
            <a:endParaRPr sz="2800"/>
          </a:p>
        </p:txBody>
      </p:sp>
      <p:pic>
        <p:nvPicPr>
          <p:cNvPr id="903" name="Google Shape;903;p82"/>
          <p:cNvPicPr preferRelativeResize="0"/>
          <p:nvPr/>
        </p:nvPicPr>
        <p:blipFill>
          <a:blip r:embed="rId4">
            <a:alphaModFix/>
          </a:blip>
          <a:stretch>
            <a:fillRect/>
          </a:stretch>
        </p:blipFill>
        <p:spPr>
          <a:xfrm>
            <a:off x="9144025" y="6458200"/>
            <a:ext cx="1649651" cy="1649651"/>
          </a:xfrm>
          <a:prstGeom prst="rect">
            <a:avLst/>
          </a:prstGeom>
          <a:noFill/>
          <a:ln>
            <a:noFill/>
          </a:ln>
        </p:spPr>
      </p:pic>
      <p:sp>
        <p:nvSpPr>
          <p:cNvPr id="904" name="Google Shape;904;p82"/>
          <p:cNvSpPr txBox="1"/>
          <p:nvPr/>
        </p:nvSpPr>
        <p:spPr>
          <a:xfrm>
            <a:off x="11248702" y="5865525"/>
            <a:ext cx="6415800" cy="28353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2400"/>
              </a:spcAft>
              <a:buNone/>
            </a:pPr>
            <a:r>
              <a:rPr lang="en" sz="3600">
                <a:solidFill>
                  <a:schemeClr val="dk2"/>
                </a:solidFill>
              </a:rPr>
              <a:t>Accelerates AI advancements by encouraging collaboration across industries and reducing redundancies.</a:t>
            </a:r>
            <a:endParaRPr sz="2800"/>
          </a:p>
        </p:txBody>
      </p:sp>
      <p:sp>
        <p:nvSpPr>
          <p:cNvPr id="905" name="Google Shape;905;p8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83"/>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0" lvl="0" marL="0" rtl="0" algn="l">
              <a:spcBef>
                <a:spcPts val="0"/>
              </a:spcBef>
              <a:spcAft>
                <a:spcPts val="0"/>
              </a:spcAft>
              <a:buClr>
                <a:schemeClr val="dk1"/>
              </a:buClr>
              <a:buSzPts val="2200"/>
              <a:buFont typeface="Arial"/>
              <a:buNone/>
            </a:pPr>
            <a:r>
              <a:rPr b="1" lang="en" sz="4000"/>
              <a:t>Open science AI models build on open source AI models by offering full transparency — source code, training data, and research for reproducibility.</a:t>
            </a:r>
            <a:endParaRPr/>
          </a:p>
        </p:txBody>
      </p:sp>
      <p:sp>
        <p:nvSpPr>
          <p:cNvPr id="911" name="Google Shape;911;p83"/>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Clr>
                <a:schemeClr val="dk1"/>
              </a:buClr>
              <a:buSzPct val="39285"/>
              <a:buFont typeface="Arial"/>
              <a:buNone/>
            </a:pPr>
            <a:r>
              <a:rPr lang="en"/>
              <a:t>What Are Open Science AI Models?</a:t>
            </a:r>
            <a:endParaRPr/>
          </a:p>
          <a:p>
            <a:pPr indent="0" lvl="0" marL="0" rtl="0" algn="l">
              <a:spcBef>
                <a:spcPts val="0"/>
              </a:spcBef>
              <a:spcAft>
                <a:spcPts val="0"/>
              </a:spcAft>
              <a:buNone/>
            </a:pPr>
            <a:r>
              <a:t/>
            </a:r>
            <a:endParaRPr/>
          </a:p>
        </p:txBody>
      </p:sp>
      <p:pic>
        <p:nvPicPr>
          <p:cNvPr id="912" name="Google Shape;912;p83"/>
          <p:cNvPicPr preferRelativeResize="0"/>
          <p:nvPr/>
        </p:nvPicPr>
        <p:blipFill>
          <a:blip r:embed="rId3">
            <a:alphaModFix/>
          </a:blip>
          <a:stretch>
            <a:fillRect/>
          </a:stretch>
        </p:blipFill>
        <p:spPr>
          <a:xfrm>
            <a:off x="497500" y="6458200"/>
            <a:ext cx="1649651" cy="1649651"/>
          </a:xfrm>
          <a:prstGeom prst="rect">
            <a:avLst/>
          </a:prstGeom>
          <a:noFill/>
          <a:ln>
            <a:noFill/>
          </a:ln>
        </p:spPr>
      </p:pic>
      <p:sp>
        <p:nvSpPr>
          <p:cNvPr id="913" name="Google Shape;913;p83"/>
          <p:cNvSpPr txBox="1"/>
          <p:nvPr/>
        </p:nvSpPr>
        <p:spPr>
          <a:xfrm>
            <a:off x="2461400" y="5994500"/>
            <a:ext cx="6368400" cy="34725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None/>
            </a:pPr>
            <a:r>
              <a:rPr lang="en" sz="3600">
                <a:solidFill>
                  <a:schemeClr val="dk2"/>
                </a:solidFill>
              </a:rPr>
              <a:t>Focuses on transparency and reproducibility, ensuring the entire process can be understood and replicated.</a:t>
            </a:r>
            <a:endParaRPr sz="3600">
              <a:solidFill>
                <a:schemeClr val="dk2"/>
              </a:solidFill>
            </a:endParaRPr>
          </a:p>
          <a:p>
            <a:pPr indent="0" lvl="0" marL="0" rtl="0" algn="l">
              <a:lnSpc>
                <a:spcPct val="115000"/>
              </a:lnSpc>
              <a:spcBef>
                <a:spcPts val="0"/>
              </a:spcBef>
              <a:spcAft>
                <a:spcPts val="0"/>
              </a:spcAft>
              <a:buNone/>
            </a:pPr>
            <a:r>
              <a:t/>
            </a:r>
            <a:endParaRPr sz="3600">
              <a:solidFill>
                <a:schemeClr val="dk2"/>
              </a:solidFill>
            </a:endParaRPr>
          </a:p>
        </p:txBody>
      </p:sp>
      <p:sp>
        <p:nvSpPr>
          <p:cNvPr id="914" name="Google Shape;914;p83"/>
          <p:cNvSpPr txBox="1"/>
          <p:nvPr/>
        </p:nvSpPr>
        <p:spPr>
          <a:xfrm>
            <a:off x="11296200" y="5994500"/>
            <a:ext cx="6368400" cy="2835300"/>
          </a:xfrm>
          <a:prstGeom prst="rect">
            <a:avLst/>
          </a:prstGeom>
          <a:noFill/>
          <a:ln>
            <a:noFill/>
          </a:ln>
        </p:spPr>
        <p:txBody>
          <a:bodyPr anchorCtr="0" anchor="t" bIns="182850" lIns="182850" spcFirstLastPara="1" rIns="182850" wrap="square" tIns="182850">
            <a:spAutoFit/>
          </a:bodyPr>
          <a:lstStyle/>
          <a:p>
            <a:pPr indent="0" lvl="0" marL="0" rtl="0" algn="l">
              <a:lnSpc>
                <a:spcPct val="115000"/>
              </a:lnSpc>
              <a:spcBef>
                <a:spcPts val="0"/>
              </a:spcBef>
              <a:spcAft>
                <a:spcPts val="0"/>
              </a:spcAft>
              <a:buNone/>
            </a:pPr>
            <a:r>
              <a:rPr lang="en" sz="3600">
                <a:solidFill>
                  <a:schemeClr val="dk2"/>
                </a:solidFill>
              </a:rPr>
              <a:t>Fosters trust, accountability, and scientific rigor, advancing AI research with more robust and trustworthy systems.</a:t>
            </a:r>
            <a:endParaRPr sz="2800"/>
          </a:p>
        </p:txBody>
      </p:sp>
      <p:pic>
        <p:nvPicPr>
          <p:cNvPr id="915" name="Google Shape;915;p83"/>
          <p:cNvPicPr preferRelativeResize="0"/>
          <p:nvPr/>
        </p:nvPicPr>
        <p:blipFill>
          <a:blip r:embed="rId4">
            <a:alphaModFix/>
          </a:blip>
          <a:stretch>
            <a:fillRect/>
          </a:stretch>
        </p:blipFill>
        <p:spPr>
          <a:xfrm>
            <a:off x="9238175" y="6587175"/>
            <a:ext cx="1649651" cy="1649651"/>
          </a:xfrm>
          <a:prstGeom prst="rect">
            <a:avLst/>
          </a:prstGeom>
          <a:noFill/>
          <a:ln>
            <a:noFill/>
          </a:ln>
        </p:spPr>
      </p:pic>
      <p:sp>
        <p:nvSpPr>
          <p:cNvPr id="916" name="Google Shape;916;p8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0" name="Shape 920"/>
        <p:cNvGrpSpPr/>
        <p:nvPr/>
      </p:nvGrpSpPr>
      <p:grpSpPr>
        <a:xfrm>
          <a:off x="0" y="0"/>
          <a:ext cx="0" cy="0"/>
          <a:chOff x="0" y="0"/>
          <a:chExt cx="0" cy="0"/>
        </a:xfrm>
      </p:grpSpPr>
      <p:graphicFrame>
        <p:nvGraphicFramePr>
          <p:cNvPr id="921" name="Google Shape;921;p84"/>
          <p:cNvGraphicFramePr/>
          <p:nvPr/>
        </p:nvGraphicFramePr>
        <p:xfrm>
          <a:off x="341372" y="332450"/>
          <a:ext cx="3000000" cy="3000000"/>
        </p:xfrm>
        <a:graphic>
          <a:graphicData uri="http://schemas.openxmlformats.org/drawingml/2006/table">
            <a:tbl>
              <a:tblPr bandRow="1">
                <a:noFill/>
                <a:tableStyleId>{81A2A83F-D7A1-4699-995B-9F16761E42F5}</a:tableStyleId>
              </a:tblPr>
              <a:tblGrid>
                <a:gridCol w="3397900"/>
                <a:gridCol w="7103700"/>
                <a:gridCol w="7103700"/>
              </a:tblGrid>
              <a:tr h="1029600">
                <a:tc>
                  <a:txBody>
                    <a:bodyPr/>
                    <a:lstStyle/>
                    <a:p>
                      <a:pPr indent="0" lvl="0" marL="0" marR="0" rtl="0" algn="ctr">
                        <a:lnSpc>
                          <a:spcPct val="100000"/>
                        </a:lnSpc>
                        <a:spcBef>
                          <a:spcPts val="0"/>
                        </a:spcBef>
                        <a:spcAft>
                          <a:spcPts val="0"/>
                        </a:spcAft>
                        <a:buClr>
                          <a:srgbClr val="000000"/>
                        </a:buClr>
                        <a:buSzPts val="4400"/>
                        <a:buFont typeface="Arial"/>
                        <a:buNone/>
                      </a:pPr>
                      <a:r>
                        <a:rPr b="1" lang="en" sz="3800">
                          <a:solidFill>
                            <a:srgbClr val="FFFFFF"/>
                          </a:solidFill>
                          <a:latin typeface="Open Sans"/>
                          <a:ea typeface="Open Sans"/>
                          <a:cs typeface="Open Sans"/>
                          <a:sym typeface="Open Sans"/>
                        </a:rPr>
                        <a:t>MOF Class</a:t>
                      </a:r>
                      <a:endParaRPr b="1" sz="38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6FA8DC"/>
                    </a:solidFill>
                  </a:tcPr>
                </a:tc>
                <a:tc>
                  <a:txBody>
                    <a:bodyPr/>
                    <a:lstStyle/>
                    <a:p>
                      <a:pPr indent="0" lvl="0" marL="0" marR="0" rtl="0" algn="ctr">
                        <a:lnSpc>
                          <a:spcPct val="100000"/>
                        </a:lnSpc>
                        <a:spcBef>
                          <a:spcPts val="0"/>
                        </a:spcBef>
                        <a:spcAft>
                          <a:spcPts val="0"/>
                        </a:spcAft>
                        <a:buNone/>
                      </a:pPr>
                      <a:r>
                        <a:rPr b="1" lang="en" sz="3800">
                          <a:solidFill>
                            <a:srgbClr val="FFFFFF"/>
                          </a:solidFill>
                          <a:latin typeface="Open Sans"/>
                          <a:ea typeface="Open Sans"/>
                          <a:cs typeface="Open Sans"/>
                          <a:sym typeface="Open Sans"/>
                        </a:rPr>
                        <a:t>Compatible with Definition</a:t>
                      </a:r>
                      <a:endParaRPr b="1" sz="38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accent1"/>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 sz="3800" cap="none" strike="noStrike">
                          <a:solidFill>
                            <a:srgbClr val="FFFFFF"/>
                          </a:solidFill>
                          <a:latin typeface="Open Sans"/>
                          <a:ea typeface="Open Sans"/>
                          <a:cs typeface="Open Sans"/>
                          <a:sym typeface="Open Sans"/>
                        </a:rPr>
                        <a:t>Components Included</a:t>
                      </a:r>
                      <a:endParaRPr b="1" sz="38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1068A2"/>
                    </a:solidFill>
                  </a:tcPr>
                </a:tc>
              </a:tr>
              <a:tr h="2428950">
                <a:tc>
                  <a:txBody>
                    <a:bodyPr/>
                    <a:lstStyle/>
                    <a:p>
                      <a:pPr indent="0" lvl="0" marL="0" rtl="0" algn="ctr">
                        <a:spcBef>
                          <a:spcPts val="0"/>
                        </a:spcBef>
                        <a:spcAft>
                          <a:spcPts val="0"/>
                        </a:spcAft>
                        <a:buClr>
                          <a:srgbClr val="000000"/>
                        </a:buClr>
                        <a:buSzPts val="3600"/>
                        <a:buFont typeface="Arial"/>
                        <a:buNone/>
                      </a:pPr>
                      <a:r>
                        <a:rPr b="1" lang="en" sz="3600">
                          <a:solidFill>
                            <a:schemeClr val="dk1"/>
                          </a:solidFill>
                        </a:rPr>
                        <a:t>Class I</a:t>
                      </a:r>
                      <a:r>
                        <a:rPr b="1" lang="en" sz="3600">
                          <a:solidFill>
                            <a:schemeClr val="dk1"/>
                          </a:solidFill>
                        </a:rPr>
                        <a:t>:</a:t>
                      </a:r>
                      <a:endParaRPr b="1" sz="3600">
                        <a:solidFill>
                          <a:schemeClr val="dk1"/>
                        </a:solidFill>
                      </a:endParaRPr>
                    </a:p>
                    <a:p>
                      <a:pPr indent="0" lvl="0" marL="0" rtl="0" algn="ctr">
                        <a:spcBef>
                          <a:spcPts val="0"/>
                        </a:spcBef>
                        <a:spcAft>
                          <a:spcPts val="0"/>
                        </a:spcAft>
                        <a:buClr>
                          <a:srgbClr val="000000"/>
                        </a:buClr>
                        <a:buSzPts val="3600"/>
                        <a:buFont typeface="Arial"/>
                        <a:buNone/>
                      </a:pPr>
                      <a:r>
                        <a:rPr b="1" lang="en" sz="3600">
                          <a:solidFill>
                            <a:schemeClr val="dk1"/>
                          </a:solidFill>
                        </a:rPr>
                        <a:t>Open Science</a:t>
                      </a:r>
                      <a:endParaRPr b="1" sz="3600">
                        <a:solidFill>
                          <a:schemeClr val="dk1"/>
                        </a:solidFill>
                      </a:endParaRPr>
                    </a:p>
                    <a:p>
                      <a:pPr indent="0" lvl="0" marL="0" rtl="0" algn="ctr">
                        <a:spcBef>
                          <a:spcPts val="0"/>
                        </a:spcBef>
                        <a:spcAft>
                          <a:spcPts val="0"/>
                        </a:spcAft>
                        <a:buClr>
                          <a:srgbClr val="000000"/>
                        </a:buClr>
                        <a:buSzPts val="3600"/>
                        <a:buFont typeface="Arial"/>
                        <a:buNone/>
                      </a:pPr>
                      <a:r>
                        <a:t/>
                      </a:r>
                      <a:endParaRPr b="1" sz="3600">
                        <a:solidFill>
                          <a:schemeClr val="dk1"/>
                        </a:solidFill>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457200" lvl="0" marL="1270000" marR="0" rtl="0" algn="l">
                        <a:lnSpc>
                          <a:spcPct val="115000"/>
                        </a:lnSpc>
                        <a:spcBef>
                          <a:spcPts val="0"/>
                        </a:spcBef>
                        <a:spcAft>
                          <a:spcPts val="0"/>
                        </a:spcAft>
                        <a:buNone/>
                      </a:pPr>
                      <a:r>
                        <a:rPr b="1" lang="en" sz="3600"/>
                        <a:t>Open Science AI Model</a:t>
                      </a:r>
                      <a:endParaRPr b="1" sz="3600" u="none" cap="none" strike="noStrike"/>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Research Paper</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Datasets</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Data Preprocessing Code</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Model Parameters and Metadata </a:t>
                      </a:r>
                      <a:endParaRPr sz="2800">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a:solidFill>
                            <a:srgbClr val="168FDF"/>
                          </a:solidFill>
                          <a:latin typeface="Open Sans"/>
                          <a:ea typeface="Open Sans"/>
                          <a:cs typeface="Open Sans"/>
                          <a:sym typeface="Open Sans"/>
                        </a:rPr>
                        <a:t>+ All Class II Components</a:t>
                      </a:r>
                      <a:endParaRPr sz="28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r h="2428950">
                <a:tc>
                  <a:txBody>
                    <a:bodyPr/>
                    <a:lstStyle/>
                    <a:p>
                      <a:pPr indent="0" lvl="0" marL="0" rtl="0" algn="ctr">
                        <a:spcBef>
                          <a:spcPts val="0"/>
                        </a:spcBef>
                        <a:spcAft>
                          <a:spcPts val="0"/>
                        </a:spcAft>
                        <a:buClr>
                          <a:srgbClr val="000000"/>
                        </a:buClr>
                        <a:buSzPts val="3600"/>
                        <a:buFont typeface="Arial"/>
                        <a:buNone/>
                      </a:pPr>
                      <a:r>
                        <a:rPr b="1" lang="en" sz="3600">
                          <a:solidFill>
                            <a:schemeClr val="dk1"/>
                          </a:solidFill>
                        </a:rPr>
                        <a:t>Class II</a:t>
                      </a:r>
                      <a:r>
                        <a:rPr b="1" lang="en" sz="3600">
                          <a:solidFill>
                            <a:schemeClr val="dk1"/>
                          </a:solidFill>
                        </a:rPr>
                        <a:t>:</a:t>
                      </a:r>
                      <a:endParaRPr b="1" sz="3600">
                        <a:solidFill>
                          <a:schemeClr val="dk1"/>
                        </a:solidFill>
                      </a:endParaRPr>
                    </a:p>
                    <a:p>
                      <a:pPr indent="0" lvl="0" marL="0" rtl="0" algn="ctr">
                        <a:spcBef>
                          <a:spcPts val="0"/>
                        </a:spcBef>
                        <a:spcAft>
                          <a:spcPts val="0"/>
                        </a:spcAft>
                        <a:buClr>
                          <a:srgbClr val="000000"/>
                        </a:buClr>
                        <a:buSzPts val="3600"/>
                        <a:buFont typeface="Arial"/>
                        <a:buNone/>
                      </a:pPr>
                      <a:r>
                        <a:rPr b="1" lang="en" sz="3600">
                          <a:solidFill>
                            <a:schemeClr val="dk1"/>
                          </a:solidFill>
                        </a:rPr>
                        <a:t>Open Tooling</a:t>
                      </a:r>
                      <a:endParaRPr b="1" sz="3600">
                        <a:solidFill>
                          <a:schemeClr val="dk1"/>
                        </a:solidFill>
                      </a:endParaRPr>
                    </a:p>
                    <a:p>
                      <a:pPr indent="0" lvl="0" marL="0" rtl="0" algn="ctr">
                        <a:spcBef>
                          <a:spcPts val="0"/>
                        </a:spcBef>
                        <a:spcAft>
                          <a:spcPts val="0"/>
                        </a:spcAft>
                        <a:buClr>
                          <a:srgbClr val="000000"/>
                        </a:buClr>
                        <a:buSzPts val="3600"/>
                        <a:buFont typeface="Arial"/>
                        <a:buNone/>
                      </a:pPr>
                      <a:r>
                        <a:t/>
                      </a:r>
                      <a:endParaRPr b="1" sz="3600">
                        <a:solidFill>
                          <a:schemeClr val="dk1"/>
                        </a:solidFill>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c>
                  <a:txBody>
                    <a:bodyPr/>
                    <a:lstStyle/>
                    <a:p>
                      <a:pPr indent="-457200" lvl="0" marL="1270000" marR="0" rtl="0" algn="l">
                        <a:lnSpc>
                          <a:spcPct val="115000"/>
                        </a:lnSpc>
                        <a:spcBef>
                          <a:spcPts val="0"/>
                        </a:spcBef>
                        <a:spcAft>
                          <a:spcPts val="0"/>
                        </a:spcAft>
                        <a:buNone/>
                      </a:pPr>
                      <a:r>
                        <a:rPr b="1" lang="en" sz="3600"/>
                        <a:t>Open Source AI Model</a:t>
                      </a:r>
                      <a:endParaRPr b="1" sz="3600" u="none" cap="none" strike="noStrike"/>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c>
                  <a:txBody>
                    <a:bodyPr/>
                    <a:lstStyle/>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Training Code </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Inference Code</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Evaluation Code</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Evaluation Data</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u="none" cap="none" strike="noStrike">
                          <a:latin typeface="Open Sans"/>
                          <a:ea typeface="Open Sans"/>
                          <a:cs typeface="Open Sans"/>
                          <a:sym typeface="Open Sans"/>
                        </a:rPr>
                        <a:t>Supporting Libraries &amp; Tools</a:t>
                      </a:r>
                      <a:endParaRPr sz="2800">
                        <a:latin typeface="Open Sans"/>
                        <a:ea typeface="Open Sans"/>
                        <a:cs typeface="Open Sans"/>
                        <a:sym typeface="Open Sans"/>
                      </a:endParaRPr>
                    </a:p>
                    <a:p>
                      <a:pPr indent="-635000" lvl="0" marL="1270000" marR="0" rtl="0" algn="l">
                        <a:lnSpc>
                          <a:spcPct val="115000"/>
                        </a:lnSpc>
                        <a:spcBef>
                          <a:spcPts val="0"/>
                        </a:spcBef>
                        <a:spcAft>
                          <a:spcPts val="0"/>
                        </a:spcAft>
                        <a:buClr>
                          <a:schemeClr val="dk1"/>
                        </a:buClr>
                        <a:buSzPts val="2800"/>
                        <a:buFont typeface="Open Sans"/>
                        <a:buChar char="●"/>
                      </a:pPr>
                      <a:r>
                        <a:rPr lang="en" sz="2800">
                          <a:solidFill>
                            <a:srgbClr val="168FDF"/>
                          </a:solidFill>
                          <a:latin typeface="Open Sans"/>
                          <a:ea typeface="Open Sans"/>
                          <a:cs typeface="Open Sans"/>
                          <a:sym typeface="Open Sans"/>
                        </a:rPr>
                        <a:t>+ </a:t>
                      </a:r>
                      <a:r>
                        <a:rPr lang="en" sz="2800" u="none" cap="none" strike="noStrike">
                          <a:solidFill>
                            <a:srgbClr val="168FDF"/>
                          </a:solidFill>
                          <a:latin typeface="Open Sans"/>
                          <a:ea typeface="Open Sans"/>
                          <a:cs typeface="Open Sans"/>
                          <a:sym typeface="Open Sans"/>
                        </a:rPr>
                        <a:t>All Class I</a:t>
                      </a:r>
                      <a:r>
                        <a:rPr lang="en" sz="2800">
                          <a:solidFill>
                            <a:srgbClr val="168FDF"/>
                          </a:solidFill>
                          <a:latin typeface="Open Sans"/>
                          <a:ea typeface="Open Sans"/>
                          <a:cs typeface="Open Sans"/>
                          <a:sym typeface="Open Sans"/>
                        </a:rPr>
                        <a:t>II </a:t>
                      </a:r>
                      <a:r>
                        <a:rPr lang="en" sz="2800" u="none" cap="none" strike="noStrike">
                          <a:solidFill>
                            <a:srgbClr val="168FDF"/>
                          </a:solidFill>
                          <a:latin typeface="Open Sans"/>
                          <a:ea typeface="Open Sans"/>
                          <a:cs typeface="Open Sans"/>
                          <a:sym typeface="Open Sans"/>
                        </a:rPr>
                        <a:t>Components</a:t>
                      </a:r>
                      <a:endParaRPr sz="2800">
                        <a:solidFill>
                          <a:srgbClr val="168FD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r>
              <a:tr h="2428950">
                <a:tc>
                  <a:txBody>
                    <a:bodyPr/>
                    <a:lstStyle/>
                    <a:p>
                      <a:pPr indent="0" lvl="0" marL="0" rtl="0" algn="ctr">
                        <a:spcBef>
                          <a:spcPts val="0"/>
                        </a:spcBef>
                        <a:spcAft>
                          <a:spcPts val="0"/>
                        </a:spcAft>
                        <a:buClr>
                          <a:srgbClr val="000000"/>
                        </a:buClr>
                        <a:buSzPts val="3600"/>
                        <a:buFont typeface="Arial"/>
                        <a:buNone/>
                      </a:pPr>
                      <a:r>
                        <a:rPr b="1" lang="en" sz="3600">
                          <a:solidFill>
                            <a:schemeClr val="dk1"/>
                          </a:solidFill>
                        </a:rPr>
                        <a:t>Class III</a:t>
                      </a:r>
                      <a:r>
                        <a:rPr b="1" lang="en" sz="3600">
                          <a:solidFill>
                            <a:schemeClr val="dk1"/>
                          </a:solidFill>
                        </a:rPr>
                        <a:t>:</a:t>
                      </a:r>
                      <a:endParaRPr b="1" sz="3600">
                        <a:solidFill>
                          <a:schemeClr val="dk1"/>
                        </a:solidFill>
                      </a:endParaRPr>
                    </a:p>
                    <a:p>
                      <a:pPr indent="0" lvl="0" marL="0" rtl="0" algn="ctr">
                        <a:spcBef>
                          <a:spcPts val="0"/>
                        </a:spcBef>
                        <a:spcAft>
                          <a:spcPts val="0"/>
                        </a:spcAft>
                        <a:buClr>
                          <a:srgbClr val="000000"/>
                        </a:buClr>
                        <a:buSzPts val="3600"/>
                        <a:buFont typeface="Arial"/>
                        <a:buNone/>
                      </a:pPr>
                      <a:r>
                        <a:rPr b="1" lang="en" sz="3600">
                          <a:solidFill>
                            <a:schemeClr val="dk1"/>
                          </a:solidFill>
                        </a:rPr>
                        <a:t>Open Model</a:t>
                      </a:r>
                      <a:endParaRPr b="1" sz="3600">
                        <a:solidFill>
                          <a:schemeClr val="dk1"/>
                        </a:solidFill>
                      </a:endParaRPr>
                    </a:p>
                    <a:p>
                      <a:pPr indent="0" lvl="0" marL="0" rtl="0" algn="ctr">
                        <a:spcBef>
                          <a:spcPts val="0"/>
                        </a:spcBef>
                        <a:spcAft>
                          <a:spcPts val="0"/>
                        </a:spcAft>
                        <a:buClr>
                          <a:srgbClr val="000000"/>
                        </a:buClr>
                        <a:buSzPts val="3600"/>
                        <a:buFont typeface="Arial"/>
                        <a:buNone/>
                      </a:pPr>
                      <a:r>
                        <a:t/>
                      </a:r>
                      <a:endParaRPr b="1" sz="3600">
                        <a:solidFill>
                          <a:schemeClr val="dk1"/>
                        </a:solidFill>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457200" lvl="0" marL="1270000" rtl="0" algn="l">
                        <a:lnSpc>
                          <a:spcPct val="115000"/>
                        </a:lnSpc>
                        <a:spcBef>
                          <a:spcPts val="0"/>
                        </a:spcBef>
                        <a:spcAft>
                          <a:spcPts val="0"/>
                        </a:spcAft>
                        <a:buNone/>
                      </a:pPr>
                      <a:r>
                        <a:rPr b="1" lang="en" sz="3600">
                          <a:solidFill>
                            <a:schemeClr val="dk1"/>
                          </a:solidFill>
                        </a:rPr>
                        <a:t>Open Source AI Model</a:t>
                      </a:r>
                      <a:endParaRPr b="1" sz="3600"/>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Model Architecture</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Model Parameters and Metadata</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Technical Report</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Evaluation Results</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Model Card</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Clr>
                          <a:srgbClr val="000000"/>
                        </a:buClr>
                        <a:buSzPts val="2800"/>
                        <a:buFont typeface="Open Sans"/>
                        <a:buChar char="●"/>
                      </a:pPr>
                      <a:r>
                        <a:rPr lang="en" sz="2800" u="none" cap="none" strike="noStrike">
                          <a:latin typeface="Open Sans"/>
                          <a:ea typeface="Open Sans"/>
                          <a:cs typeface="Open Sans"/>
                          <a:sym typeface="Open Sans"/>
                        </a:rPr>
                        <a:t>Data Card</a:t>
                      </a:r>
                      <a:endParaRPr sz="2800" u="none" cap="none" strike="noStrike">
                        <a:latin typeface="Open Sans"/>
                        <a:ea typeface="Open Sans"/>
                        <a:cs typeface="Open Sans"/>
                        <a:sym typeface="Open Sans"/>
                      </a:endParaRPr>
                    </a:p>
                    <a:p>
                      <a:pPr indent="-635000" lvl="0" marL="1270000" marR="0" rtl="0" algn="l">
                        <a:lnSpc>
                          <a:spcPct val="115000"/>
                        </a:lnSpc>
                        <a:spcBef>
                          <a:spcPts val="0"/>
                        </a:spcBef>
                        <a:spcAft>
                          <a:spcPts val="0"/>
                        </a:spcAft>
                        <a:buSzPts val="2800"/>
                        <a:buFont typeface="Open Sans"/>
                        <a:buChar char="●"/>
                      </a:pPr>
                      <a:r>
                        <a:rPr lang="en" sz="2800">
                          <a:latin typeface="Open Sans"/>
                          <a:ea typeface="Open Sans"/>
                          <a:cs typeface="Open Sans"/>
                          <a:sym typeface="Open Sans"/>
                        </a:rPr>
                        <a:t>Sample Model Outputs (optional)</a:t>
                      </a:r>
                      <a:endParaRPr sz="28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bl>
          </a:graphicData>
        </a:graphic>
      </p:graphicFrame>
      <p:sp>
        <p:nvSpPr>
          <p:cNvPr id="922" name="Google Shape;922;p8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6" name="Shape 926"/>
        <p:cNvGrpSpPr/>
        <p:nvPr/>
      </p:nvGrpSpPr>
      <p:grpSpPr>
        <a:xfrm>
          <a:off x="0" y="0"/>
          <a:ext cx="0" cy="0"/>
          <a:chOff x="0" y="0"/>
          <a:chExt cx="0" cy="0"/>
        </a:xfrm>
      </p:grpSpPr>
      <p:sp>
        <p:nvSpPr>
          <p:cNvPr id="927" name="Google Shape;927;p8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Aligning with OSI and Moving Forward Together</a:t>
            </a:r>
            <a:endParaRPr/>
          </a:p>
        </p:txBody>
      </p:sp>
      <p:sp>
        <p:nvSpPr>
          <p:cNvPr id="928" name="Google Shape;928;p8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673100" lvl="0" marL="914400" rtl="0" algn="l">
              <a:spcBef>
                <a:spcPts val="0"/>
              </a:spcBef>
              <a:spcAft>
                <a:spcPts val="0"/>
              </a:spcAft>
              <a:buSzPts val="3400"/>
              <a:buChar char="●"/>
            </a:pPr>
            <a:r>
              <a:rPr lang="en" sz="3400"/>
              <a:t>These definitions are not competing with OSI’s efforts to define “Open Source AI.” They are a narrower focus, building on the Model Openness Framework from LF AI &amp; Data.</a:t>
            </a:r>
            <a:endParaRPr sz="3400"/>
          </a:p>
          <a:p>
            <a:pPr indent="-673100" lvl="0" marL="914400" rtl="0" algn="l">
              <a:spcBef>
                <a:spcPts val="0"/>
              </a:spcBef>
              <a:spcAft>
                <a:spcPts val="0"/>
              </a:spcAft>
              <a:buSzPts val="3400"/>
              <a:buChar char="●"/>
            </a:pPr>
            <a:r>
              <a:rPr lang="en" sz="3400"/>
              <a:t>OSI &amp; LF AI &amp; Data efforts aim to promote openness, transparency, and collaboration in the AI ecosystem, ensuring alignment with the broader open source community.</a:t>
            </a:r>
            <a:endParaRPr sz="3400"/>
          </a:p>
          <a:p>
            <a:pPr indent="0" lvl="0" marL="0" rtl="0" algn="l">
              <a:spcBef>
                <a:spcPts val="0"/>
              </a:spcBef>
              <a:spcAft>
                <a:spcPts val="0"/>
              </a:spcAft>
              <a:buNone/>
            </a:pPr>
            <a:r>
              <a:t/>
            </a:r>
            <a:endParaRPr sz="3400"/>
          </a:p>
          <a:p>
            <a:pPr indent="0" lvl="0" marL="0" rtl="0" algn="l">
              <a:spcBef>
                <a:spcPts val="0"/>
              </a:spcBef>
              <a:spcAft>
                <a:spcPts val="0"/>
              </a:spcAft>
              <a:buNone/>
            </a:pPr>
            <a:r>
              <a:rPr lang="en" sz="3400"/>
              <a:t>To participate in shaping these definitions and contributing to the open source AI ecosystem, join the discussions within LF AI &amp; Data and the broader community. </a:t>
            </a:r>
            <a:endParaRPr sz="3400"/>
          </a:p>
          <a:p>
            <a:pPr indent="0" lvl="0" marL="0" rtl="0" algn="ctr">
              <a:spcBef>
                <a:spcPts val="0"/>
              </a:spcBef>
              <a:spcAft>
                <a:spcPts val="0"/>
              </a:spcAft>
              <a:buNone/>
            </a:pPr>
            <a:r>
              <a:rPr b="1" lang="en" sz="3400"/>
              <a:t>Your feedback is invaluable! → </a:t>
            </a:r>
            <a:r>
              <a:rPr b="1" lang="en" sz="3400" u="sng">
                <a:solidFill>
                  <a:schemeClr val="hlink"/>
                </a:solidFill>
                <a:hlinkClick r:id="rId3"/>
              </a:rPr>
              <a:t>https://genaicommons.org/</a:t>
            </a:r>
            <a:r>
              <a:rPr b="1" lang="en" sz="3400"/>
              <a:t>	</a:t>
            </a:r>
            <a:endParaRPr b="1" sz="3400"/>
          </a:p>
        </p:txBody>
      </p:sp>
      <p:sp>
        <p:nvSpPr>
          <p:cNvPr id="929" name="Google Shape;929;p8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3" name="Shape 933"/>
        <p:cNvGrpSpPr/>
        <p:nvPr/>
      </p:nvGrpSpPr>
      <p:grpSpPr>
        <a:xfrm>
          <a:off x="0" y="0"/>
          <a:ext cx="0" cy="0"/>
          <a:chOff x="0" y="0"/>
          <a:chExt cx="0" cy="0"/>
        </a:xfrm>
      </p:grpSpPr>
      <p:sp>
        <p:nvSpPr>
          <p:cNvPr id="934" name="Google Shape;934;p86"/>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Standardizing Language for Legislation and Legal Codification</a:t>
            </a:r>
            <a:endParaRPr/>
          </a:p>
        </p:txBody>
      </p:sp>
      <p:sp>
        <p:nvSpPr>
          <p:cNvPr id="935" name="Google Shape;935;p86"/>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19100" lvl="0" marL="457200" rtl="0" algn="l">
              <a:spcBef>
                <a:spcPts val="0"/>
              </a:spcBef>
              <a:spcAft>
                <a:spcPts val="0"/>
              </a:spcAft>
              <a:buSzPts val="3000"/>
              <a:buChar char="●"/>
            </a:pPr>
            <a:r>
              <a:rPr b="1" lang="en" sz="3000"/>
              <a:t>Support for Policymakers: </a:t>
            </a:r>
            <a:r>
              <a:rPr lang="en" sz="3000"/>
              <a:t>By adopting standardized definitions  we provide clear, consistent terminology that can be referenced by legislators and regulators. This standardization helps avoid ambiguities when creating policies around AI technology.</a:t>
            </a:r>
            <a:endParaRPr sz="3000"/>
          </a:p>
          <a:p>
            <a:pPr indent="-419100" lvl="0" marL="457200" rtl="0" algn="l">
              <a:spcBef>
                <a:spcPts val="0"/>
              </a:spcBef>
              <a:spcAft>
                <a:spcPts val="0"/>
              </a:spcAft>
              <a:buSzPts val="3000"/>
              <a:buChar char="●"/>
            </a:pPr>
            <a:r>
              <a:rPr b="1" lang="en" sz="3000"/>
              <a:t>Facilitating Legal Frameworks:</a:t>
            </a:r>
            <a:r>
              <a:rPr lang="en" sz="3000"/>
              <a:t> Consistent definitions make it easier for policymakers to codify rules and regulations related to AI development and deployment, ensuring alignment with open source principles and the values of transparency, accountability, and reproducibility.</a:t>
            </a:r>
            <a:endParaRPr sz="3000"/>
          </a:p>
          <a:p>
            <a:pPr indent="-419100" lvl="0" marL="457200" rtl="0" algn="l">
              <a:spcBef>
                <a:spcPts val="0"/>
              </a:spcBef>
              <a:spcAft>
                <a:spcPts val="0"/>
              </a:spcAft>
              <a:buSzPts val="3000"/>
              <a:buChar char="●"/>
            </a:pPr>
            <a:r>
              <a:rPr b="1" lang="en" sz="3000"/>
              <a:t>Enabling Global Alignment:</a:t>
            </a:r>
            <a:r>
              <a:rPr lang="en" sz="3000"/>
              <a:t> As AI governance becomes a priority for governments worldwide, these standardized definitions can serve as a foundation for aligning international legal frameworks around the use and distribution of AI models, promoting responsible AI innovation globally.</a:t>
            </a:r>
            <a:endParaRPr sz="3000"/>
          </a:p>
        </p:txBody>
      </p:sp>
      <p:sp>
        <p:nvSpPr>
          <p:cNvPr id="936" name="Google Shape;936;p8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
        <p:nvSpPr>
          <p:cNvPr id="943" name="Google Shape;943;p87"/>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Hosting Process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sp>
        <p:nvSpPr>
          <p:cNvPr id="949" name="Google Shape;949;p88"/>
          <p:cNvSpPr txBox="1"/>
          <p:nvPr>
            <p:ph idx="1" type="body"/>
          </p:nvPr>
        </p:nvSpPr>
        <p:spPr>
          <a:xfrm>
            <a:off x="914400" y="2493625"/>
            <a:ext cx="16885500" cy="6832800"/>
          </a:xfrm>
          <a:prstGeom prst="rect">
            <a:avLst/>
          </a:prstGeom>
        </p:spPr>
        <p:txBody>
          <a:bodyPr anchorCtr="0" anchor="t" bIns="0" lIns="0" spcFirstLastPara="1" rIns="0" wrap="square" tIns="0">
            <a:normAutofit/>
          </a:bodyPr>
          <a:lstStyle/>
          <a:p>
            <a:pPr indent="-254000" lvl="0" marL="342900" rtl="0" algn="l">
              <a:lnSpc>
                <a:spcPct val="115000"/>
              </a:lnSpc>
              <a:spcBef>
                <a:spcPts val="0"/>
              </a:spcBef>
              <a:spcAft>
                <a:spcPts val="0"/>
              </a:spcAft>
              <a:buClr>
                <a:schemeClr val="accent1"/>
              </a:buClr>
              <a:buSzPts val="2400"/>
              <a:buChar char="●"/>
            </a:pPr>
            <a:r>
              <a:rPr b="1" lang="en">
                <a:solidFill>
                  <a:srgbClr val="000000"/>
                </a:solidFill>
              </a:rPr>
              <a:t>The TAC serves a coordination role:</a:t>
            </a:r>
            <a:endParaRPr b="1">
              <a:solidFill>
                <a:srgbClr val="000000"/>
              </a:solidFill>
            </a:endParaRPr>
          </a:p>
          <a:p>
            <a:pPr indent="-241300" lvl="1" marL="1028700" rtl="0" algn="l">
              <a:lnSpc>
                <a:spcPct val="115000"/>
              </a:lnSpc>
              <a:spcBef>
                <a:spcPts val="1000"/>
              </a:spcBef>
              <a:spcAft>
                <a:spcPts val="0"/>
              </a:spcAft>
              <a:buClr>
                <a:schemeClr val="dk1"/>
              </a:buClr>
              <a:buSzPts val="2400"/>
              <a:buChar char="●"/>
            </a:pPr>
            <a:r>
              <a:rPr lang="en">
                <a:solidFill>
                  <a:srgbClr val="000000"/>
                </a:solidFill>
              </a:rPr>
              <a:t>Votes on new projects joining LF AI &amp; D</a:t>
            </a:r>
            <a:r>
              <a:rPr lang="en">
                <a:solidFill>
                  <a:srgbClr val="000000"/>
                </a:solidFill>
              </a:rPr>
              <a:t>ata</a:t>
            </a:r>
            <a:r>
              <a:rPr lang="en">
                <a:solidFill>
                  <a:srgbClr val="000000"/>
                </a:solidFill>
              </a:rPr>
              <a:t>, as well as on promoting projects across incubation </a:t>
            </a:r>
            <a:r>
              <a:rPr lang="en">
                <a:solidFill>
                  <a:srgbClr val="000000"/>
                </a:solidFill>
              </a:rPr>
              <a:t>stages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Facilitates</a:t>
            </a:r>
            <a:r>
              <a:rPr lang="en">
                <a:solidFill>
                  <a:srgbClr val="000000"/>
                </a:solidFill>
              </a:rPr>
              <a:t> communication and fosters collaboration across hosted technical projects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Communicates needs and requirements of the projects to the Governing Board </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Onboards new projects, assists in progression of existing projects, and reviews projects annually</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Defines and maintains the technical vision for the LF AI &amp; </a:t>
            </a:r>
            <a:r>
              <a:rPr lang="en">
                <a:solidFill>
                  <a:srgbClr val="000000"/>
                </a:solidFill>
              </a:rPr>
              <a:t>D</a:t>
            </a:r>
            <a:r>
              <a:rPr lang="en">
                <a:solidFill>
                  <a:srgbClr val="000000"/>
                </a:solidFill>
              </a:rPr>
              <a:t>ata Foundation</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Creates a conceptual architecture for the projects, aligning projects, promoting, removing or archiving projects</a:t>
            </a:r>
            <a:endParaRPr>
              <a:solidFill>
                <a:srgbClr val="000000"/>
              </a:solidFill>
            </a:endParaRPr>
          </a:p>
          <a:p>
            <a:pPr indent="-266700" lvl="1" marL="1028700" rtl="0" algn="l">
              <a:lnSpc>
                <a:spcPct val="150000"/>
              </a:lnSpc>
              <a:spcBef>
                <a:spcPts val="1000"/>
              </a:spcBef>
              <a:spcAft>
                <a:spcPts val="0"/>
              </a:spcAft>
              <a:buClr>
                <a:schemeClr val="dk1"/>
              </a:buClr>
              <a:buSzPts val="2400"/>
              <a:buChar char="●"/>
            </a:pPr>
            <a:r>
              <a:rPr lang="en">
                <a:solidFill>
                  <a:srgbClr val="000000"/>
                </a:solidFill>
              </a:rPr>
              <a:t>Defines common practices to be implemented across LF AI &amp; Data projects</a:t>
            </a:r>
            <a:endParaRPr>
              <a:solidFill>
                <a:srgbClr val="000000"/>
              </a:solidFill>
            </a:endParaRPr>
          </a:p>
          <a:p>
            <a:pPr indent="-254000" lvl="0" marL="342900" rtl="0" algn="l">
              <a:lnSpc>
                <a:spcPct val="115000"/>
              </a:lnSpc>
              <a:spcBef>
                <a:spcPts val="1000"/>
              </a:spcBef>
              <a:spcAft>
                <a:spcPts val="0"/>
              </a:spcAft>
              <a:buClr>
                <a:schemeClr val="accent1"/>
              </a:buClr>
              <a:buSzPts val="2400"/>
              <a:buChar char="●"/>
            </a:pPr>
            <a:r>
              <a:rPr b="1" lang="en">
                <a:solidFill>
                  <a:srgbClr val="000000"/>
                </a:solidFill>
              </a:rPr>
              <a:t>Meetings via conference calls take place every 2 weeks, are recorded and open to the general public</a:t>
            </a:r>
            <a:endParaRPr b="1">
              <a:solidFill>
                <a:srgbClr val="000000"/>
              </a:solidFill>
            </a:endParaRPr>
          </a:p>
          <a:p>
            <a:pPr indent="-241300" lvl="1" marL="1028700" rtl="0" algn="l">
              <a:lnSpc>
                <a:spcPct val="115000"/>
              </a:lnSpc>
              <a:spcBef>
                <a:spcPts val="1000"/>
              </a:spcBef>
              <a:spcAft>
                <a:spcPts val="1000"/>
              </a:spcAft>
              <a:buClr>
                <a:schemeClr val="dk1"/>
              </a:buClr>
              <a:buSzPts val="2400"/>
              <a:buChar char="●"/>
            </a:pPr>
            <a:r>
              <a:rPr lang="en" u="sng">
                <a:solidFill>
                  <a:srgbClr val="000000"/>
                </a:solidFill>
                <a:hlinkClick r:id="rId3">
                  <a:extLst>
                    <a:ext uri="{A12FA001-AC4F-418D-AE19-62706E023703}">
                      <ahyp:hlinkClr val="tx"/>
                    </a:ext>
                  </a:extLst>
                </a:hlinkClick>
              </a:rPr>
              <a:t>https://wiki.lfai.foundation/pages/viewpage.action?pageId=7733341</a:t>
            </a:r>
            <a:endParaRPr>
              <a:solidFill>
                <a:srgbClr val="000000"/>
              </a:solidFill>
            </a:endParaRPr>
          </a:p>
        </p:txBody>
      </p:sp>
      <p:sp>
        <p:nvSpPr>
          <p:cNvPr id="950" name="Google Shape;950;p8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Technical Advisory Committee</a:t>
            </a:r>
            <a:endParaRPr/>
          </a:p>
        </p:txBody>
      </p:sp>
      <p:sp>
        <p:nvSpPr>
          <p:cNvPr id="951" name="Google Shape;951;p8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experience and credibility matter?</a:t>
            </a:r>
            <a:endParaRPr/>
          </a:p>
        </p:txBody>
      </p:sp>
      <p:sp>
        <p:nvSpPr>
          <p:cNvPr id="140" name="Google Shape;140;p26"/>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711200" lvl="0" marL="914400" rtl="0" algn="l">
              <a:spcBef>
                <a:spcPts val="0"/>
              </a:spcBef>
              <a:spcAft>
                <a:spcPts val="0"/>
              </a:spcAft>
              <a:buSzPts val="4000"/>
              <a:buChar char="●"/>
            </a:pPr>
            <a:r>
              <a:rPr lang="en" sz="4000"/>
              <a:t>A well-launched project will benefit from startup momentum for a long time.</a:t>
            </a:r>
            <a:endParaRPr sz="4000"/>
          </a:p>
          <a:p>
            <a:pPr indent="-711200" lvl="0" marL="914400" rtl="0" algn="l">
              <a:spcBef>
                <a:spcPts val="0"/>
              </a:spcBef>
              <a:spcAft>
                <a:spcPts val="0"/>
              </a:spcAft>
              <a:buSzPts val="4000"/>
              <a:buChar char="●"/>
            </a:pPr>
            <a:r>
              <a:rPr lang="en" sz="4000"/>
              <a:t>However, this requires:</a:t>
            </a:r>
            <a:endParaRPr sz="4000"/>
          </a:p>
          <a:p>
            <a:pPr indent="-660400" lvl="1" marL="1828800" rtl="0" algn="l">
              <a:spcBef>
                <a:spcPts val="0"/>
              </a:spcBef>
              <a:spcAft>
                <a:spcPts val="0"/>
              </a:spcAft>
              <a:buSzPts val="3200"/>
              <a:buChar char="●"/>
            </a:pPr>
            <a:r>
              <a:rPr lang="en" sz="3200"/>
              <a:t>Help from people who have done it successfully before.</a:t>
            </a:r>
            <a:endParaRPr sz="3200"/>
          </a:p>
          <a:p>
            <a:pPr indent="-660400" lvl="1" marL="1828800" rtl="0" algn="l">
              <a:spcBef>
                <a:spcPts val="0"/>
              </a:spcBef>
              <a:spcAft>
                <a:spcPts val="0"/>
              </a:spcAft>
              <a:buSzPts val="3200"/>
              <a:buChar char="●"/>
            </a:pPr>
            <a:r>
              <a:rPr lang="en" sz="3200"/>
              <a:t>Knowledge of what works and what doesn’t.</a:t>
            </a:r>
            <a:endParaRPr sz="3200"/>
          </a:p>
          <a:p>
            <a:pPr indent="-660400" lvl="1" marL="1828800" rtl="0" algn="l">
              <a:spcBef>
                <a:spcPts val="0"/>
              </a:spcBef>
              <a:spcAft>
                <a:spcPts val="0"/>
              </a:spcAft>
              <a:buSzPts val="3200"/>
              <a:buChar char="●"/>
            </a:pPr>
            <a:r>
              <a:rPr lang="en" sz="3200"/>
              <a:t>Existing credibility with founding members.</a:t>
            </a:r>
            <a:endParaRPr sz="3200"/>
          </a:p>
          <a:p>
            <a:pPr indent="0" lvl="0" marL="0" rtl="0" algn="l">
              <a:spcBef>
                <a:spcPts val="0"/>
              </a:spcBef>
              <a:spcAft>
                <a:spcPts val="0"/>
              </a:spcAft>
              <a:buNone/>
            </a:pPr>
            <a:r>
              <a:t/>
            </a:r>
            <a:endParaRPr sz="4000"/>
          </a:p>
        </p:txBody>
      </p:sp>
      <p:sp>
        <p:nvSpPr>
          <p:cNvPr id="141" name="Google Shape;141;p2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6" name="Shape 956"/>
        <p:cNvGrpSpPr/>
        <p:nvPr/>
      </p:nvGrpSpPr>
      <p:grpSpPr>
        <a:xfrm>
          <a:off x="0" y="0"/>
          <a:ext cx="0" cy="0"/>
          <a:chOff x="0" y="0"/>
          <a:chExt cx="0" cy="0"/>
        </a:xfrm>
      </p:grpSpPr>
      <p:sp>
        <p:nvSpPr>
          <p:cNvPr id="957" name="Google Shape;957;p8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a:t>
            </a:r>
            <a:r>
              <a:rPr lang="en"/>
              <a:t>Incubation levels</a:t>
            </a:r>
            <a:endParaRPr/>
          </a:p>
        </p:txBody>
      </p:sp>
      <p:sp>
        <p:nvSpPr>
          <p:cNvPr id="958" name="Google Shape;958;p8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59" name="Google Shape;959;p89"/>
          <p:cNvSpPr/>
          <p:nvPr>
            <p:ph idx="2" type="pic"/>
          </p:nvPr>
        </p:nvSpPr>
        <p:spPr>
          <a:xfrm>
            <a:off x="892382"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Any project that intends to join LF AI &amp; </a:t>
            </a:r>
            <a:r>
              <a:rPr lang="en" sz="1800">
                <a:latin typeface="Open Sans"/>
                <a:ea typeface="Open Sans"/>
                <a:cs typeface="Open Sans"/>
                <a:sym typeface="Open Sans"/>
              </a:rPr>
              <a:t>Data Incubation in the future and wishes to lay the foundations for that.</a:t>
            </a:r>
            <a:endParaRPr sz="18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New projects that are designed to extend one or more LF AI &amp; Data projects with functionality or interoperability libraries. </a:t>
            </a:r>
            <a:endParaRPr sz="1800">
              <a:latin typeface="Open Sans"/>
              <a:ea typeface="Open Sans"/>
              <a:cs typeface="Open Sans"/>
              <a:sym typeface="Open Sans"/>
            </a:endParaRPr>
          </a:p>
          <a:p>
            <a:pPr indent="-193801" lvl="0" marL="420624" rtl="0" algn="l">
              <a:lnSpc>
                <a:spcPct val="115000"/>
              </a:lnSpc>
              <a:spcBef>
                <a:spcPts val="1000"/>
              </a:spcBef>
              <a:spcAft>
                <a:spcPts val="1000"/>
              </a:spcAft>
              <a:buClr>
                <a:schemeClr val="accent1"/>
              </a:buClr>
              <a:buSzPts val="1900"/>
              <a:buFont typeface="Open Sans"/>
              <a:buChar char="●"/>
            </a:pPr>
            <a:r>
              <a:rPr lang="en" sz="1800">
                <a:latin typeface="Open Sans"/>
                <a:ea typeface="Open Sans"/>
                <a:cs typeface="Open Sans"/>
                <a:sym typeface="Open Sans"/>
              </a:rPr>
              <a:t>Independent projects that fit the LF AI &amp; Data mission and provide the potential for a novel approach to existing functional areas (or are an attempt to meet an unfulfilled need). </a:t>
            </a:r>
            <a:endParaRPr sz="1900">
              <a:latin typeface="Open Sans"/>
              <a:ea typeface="Open Sans"/>
              <a:cs typeface="Open Sans"/>
              <a:sym typeface="Open Sans"/>
            </a:endParaRPr>
          </a:p>
        </p:txBody>
      </p:sp>
      <p:sp>
        <p:nvSpPr>
          <p:cNvPr id="960" name="Google Shape;960;p89"/>
          <p:cNvSpPr/>
          <p:nvPr>
            <p:ph idx="3" type="pic"/>
          </p:nvPr>
        </p:nvSpPr>
        <p:spPr>
          <a:xfrm>
            <a:off x="6373994"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Sandbox requirements plus:</a:t>
            </a:r>
            <a:endParaRPr b="1"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2+ organizations actively contributing to the project.</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defined Technical Steering Committee (TSC) with a chairperson identified, with open and transparent communication.</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sponsor who is an existing LF AI &amp; Data member.</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at least 300 stars on GitHub.</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Silver Badge​.</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the affirmative vote of the TAC. </a:t>
            </a:r>
            <a:endParaRPr sz="1800">
              <a:latin typeface="Open Sans"/>
              <a:ea typeface="Open Sans"/>
              <a:cs typeface="Open Sans"/>
              <a:sym typeface="Open Sans"/>
            </a:endParaRPr>
          </a:p>
        </p:txBody>
      </p:sp>
      <p:sp>
        <p:nvSpPr>
          <p:cNvPr id="961" name="Google Shape;961;p89"/>
          <p:cNvSpPr/>
          <p:nvPr>
            <p:ph idx="4" type="pic"/>
          </p:nvPr>
        </p:nvSpPr>
        <p:spPr>
          <a:xfrm>
            <a:off x="11974925" y="2241150"/>
            <a:ext cx="56274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Graduated</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Sandbox and </a:t>
            </a:r>
            <a:r>
              <a:rPr b="1" lang="en" sz="1800">
                <a:latin typeface="Open Sans"/>
                <a:ea typeface="Open Sans"/>
                <a:cs typeface="Open Sans"/>
                <a:sym typeface="Open Sans"/>
              </a:rPr>
              <a:t>Incubation requirements plus:</a:t>
            </a:r>
            <a:endParaRPr b="1"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healthy number of code contributions coming from at least five organizations.</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reached a minimum of 1000 stars on GH.</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Gold Badge​.</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demonstrated a substantial ongoing flow of commits and merged contributions for the past 12 months.</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Receive the affirmative vote of two-thirds of the TAC and the affirmative vote of the Governing Board.</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completed at least one collaboration with another LF AI &amp; Data hosted project</a:t>
            </a:r>
            <a:endParaRPr sz="1800">
              <a:latin typeface="Open Sans"/>
              <a:ea typeface="Open Sans"/>
              <a:cs typeface="Open Sans"/>
              <a:sym typeface="Open Sans"/>
            </a:endParaRPr>
          </a:p>
          <a:p>
            <a:pPr indent="-28575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technical lead appointed for representation of the project on the LF AI &amp; Data TAC</a:t>
            </a:r>
            <a:endParaRPr b="1" sz="1800">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9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Requirements</a:t>
            </a:r>
            <a:endParaRPr/>
          </a:p>
        </p:txBody>
      </p:sp>
      <p:sp>
        <p:nvSpPr>
          <p:cNvPr id="968" name="Google Shape;968;p9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69" name="Google Shape;969;p90"/>
          <p:cNvSpPr/>
          <p:nvPr>
            <p:ph idx="2" type="pic"/>
          </p:nvPr>
        </p:nvSpPr>
        <p:spPr>
          <a:xfrm>
            <a:off x="899275" y="2230275"/>
            <a:ext cx="46218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r>
              <a:rPr b="1" lang="en" sz="2400">
                <a:latin typeface="Open Sans"/>
                <a:ea typeface="Open Sans"/>
                <a:cs typeface="Open Sans"/>
                <a:sym typeface="Open Sans"/>
              </a:rPr>
              <a:t>			</a:t>
            </a:r>
            <a:endParaRPr b="1" sz="24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Fit the scope and mission of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OSI-approved license.</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 sponsor who is an existing LF AI &amp; Data member. Alternatively, a new organization would join LF AI &amp; Data and sponsor the project’s incubation application.</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open and documented technical governance.  The LF team can help set this up.</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The project's founders adopt an open governance model documented in a Technical Charter for the project, and execute the Project Contribution Agreement transferring the project’s assets to the LF.</a:t>
            </a:r>
            <a:endParaRPr sz="2700">
              <a:latin typeface="Open Sans"/>
              <a:ea typeface="Open Sans"/>
              <a:cs typeface="Open Sans"/>
              <a:sym typeface="Open Sans"/>
            </a:endParaRPr>
          </a:p>
        </p:txBody>
      </p:sp>
      <p:sp>
        <p:nvSpPr>
          <p:cNvPr id="970" name="Google Shape;970;p90"/>
          <p:cNvSpPr/>
          <p:nvPr>
            <p:ph idx="3" type="pic"/>
          </p:nvPr>
        </p:nvSpPr>
        <p:spPr>
          <a:xfrm>
            <a:off x="6179919" y="22302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sz="500">
              <a:solidFill>
                <a:schemeClr val="accent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at least three organizations actively contributing to the project. </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defined Technical Steering Committee (TSC) with a chairperson identified, with open and transparent communication.</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500 stars on GitHub.</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achieved and maintained an </a:t>
            </a:r>
            <a:r>
              <a:rPr lang="en" sz="1800" u="sng">
                <a:solidFill>
                  <a:srgbClr val="1155CC"/>
                </a:solidFill>
                <a:hlinkClick r:id="rId3">
                  <a:extLst>
                    <a:ext uri="{A12FA001-AC4F-418D-AE19-62706E023703}">
                      <ahyp:hlinkClr val="tx"/>
                    </a:ext>
                  </a:extLst>
                </a:hlinkClick>
              </a:rPr>
              <a:t>OpenSSF Best Practices Badge Program</a:t>
            </a:r>
            <a:r>
              <a:rPr lang="en" sz="1800">
                <a:solidFill>
                  <a:schemeClr val="dk1"/>
                </a:solidFill>
              </a:rPr>
              <a:t> (Silver).</a:t>
            </a:r>
            <a:endParaRPr sz="1800">
              <a:latin typeface="Open Sans"/>
              <a:ea typeface="Open Sans"/>
              <a:cs typeface="Open Sans"/>
              <a:sym typeface="Open Sans"/>
            </a:endParaRPr>
          </a:p>
        </p:txBody>
      </p:sp>
      <p:sp>
        <p:nvSpPr>
          <p:cNvPr id="971" name="Google Shape;971;p90"/>
          <p:cNvSpPr/>
          <p:nvPr>
            <p:ph idx="4" type="pic"/>
          </p:nvPr>
        </p:nvSpPr>
        <p:spPr>
          <a:xfrm>
            <a:off x="11382202" y="2230275"/>
            <a:ext cx="60183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healthy number of code contributions from at least five organizations.</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1000 stars on GitHub.</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achieved and maintained an </a:t>
            </a:r>
            <a:r>
              <a:rPr lang="en" sz="1800" u="sng">
                <a:solidFill>
                  <a:srgbClr val="1155CC"/>
                </a:solidFill>
                <a:hlinkClick r:id="rId4">
                  <a:extLst>
                    <a:ext uri="{A12FA001-AC4F-418D-AE19-62706E023703}">
                      <ahyp:hlinkClr val="tx"/>
                    </a:ext>
                  </a:extLst>
                </a:hlinkClick>
              </a:rPr>
              <a:t>OpenSSF Best Practices Badge Program</a:t>
            </a:r>
            <a:r>
              <a:rPr lang="en" sz="1800">
                <a:solidFill>
                  <a:schemeClr val="dk1"/>
                </a:solidFill>
              </a:rPr>
              <a:t> (Gold).</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demonstrated a substantial ongoing flow of commits and merged contributions for the past 12 months*.</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completed at least one collaboration with another LF AI &amp; Data hosted project</a:t>
            </a:r>
            <a:endParaRPr sz="1800">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6" name="Shape 976"/>
        <p:cNvGrpSpPr/>
        <p:nvPr/>
      </p:nvGrpSpPr>
      <p:grpSpPr>
        <a:xfrm>
          <a:off x="0" y="0"/>
          <a:ext cx="0" cy="0"/>
          <a:chOff x="0" y="0"/>
          <a:chExt cx="0" cy="0"/>
        </a:xfrm>
      </p:grpSpPr>
      <p:sp>
        <p:nvSpPr>
          <p:cNvPr id="977" name="Google Shape;977;p9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Transitioning from Incubation to Graduation</a:t>
            </a:r>
            <a:endParaRPr/>
          </a:p>
        </p:txBody>
      </p:sp>
      <p:sp>
        <p:nvSpPr>
          <p:cNvPr id="978" name="Google Shape;978;p9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79" name="Google Shape;979;p91"/>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06400" lvl="0" marL="457200" rtl="0" algn="l">
              <a:lnSpc>
                <a:spcPct val="115000"/>
              </a:lnSpc>
              <a:spcBef>
                <a:spcPts val="1500"/>
              </a:spcBef>
              <a:spcAft>
                <a:spcPts val="0"/>
              </a:spcAft>
              <a:buClr>
                <a:schemeClr val="accent1"/>
              </a:buClr>
              <a:buSzPts val="2800"/>
              <a:buChar char="●"/>
            </a:pPr>
            <a:r>
              <a:rPr lang="en" sz="2800">
                <a:solidFill>
                  <a:srgbClr val="000000"/>
                </a:solidFill>
              </a:rPr>
              <a:t>The TAC will undertake an annual review of all projects </a:t>
            </a:r>
            <a:endParaRPr sz="2800">
              <a:solidFill>
                <a:srgbClr val="000000"/>
              </a:solidFill>
              <a:highlight>
                <a:srgbClr val="FFFFFF"/>
              </a:highlight>
            </a:endParaRPr>
          </a:p>
          <a:p>
            <a:pPr indent="-406400" lvl="0" marL="457200" rtl="0" algn="l">
              <a:lnSpc>
                <a:spcPct val="115000"/>
              </a:lnSpc>
              <a:spcBef>
                <a:spcPts val="1000"/>
              </a:spcBef>
              <a:spcAft>
                <a:spcPts val="0"/>
              </a:spcAft>
              <a:buClr>
                <a:schemeClr val="accent1"/>
              </a:buClr>
              <a:buSzPts val="2800"/>
              <a:buChar char="●"/>
            </a:pPr>
            <a:r>
              <a:rPr lang="en" sz="2800">
                <a:solidFill>
                  <a:srgbClr val="000000"/>
                </a:solidFill>
                <a:highlight>
                  <a:srgbClr val="FFFFFF"/>
                </a:highlight>
              </a:rPr>
              <a:t>Projects in the Sandbox Stage are generally expected to move to Incubation within 12 months from joining the Foundation following an evaluation by the TAC committee</a:t>
            </a:r>
            <a:endParaRPr sz="2800">
              <a:solidFill>
                <a:srgbClr val="000000"/>
              </a:solidFill>
            </a:endParaRPr>
          </a:p>
          <a:p>
            <a:pPr indent="-406400" lvl="0" marL="457200" rtl="0" algn="l">
              <a:lnSpc>
                <a:spcPct val="115000"/>
              </a:lnSpc>
              <a:spcBef>
                <a:spcPts val="1000"/>
              </a:spcBef>
              <a:spcAft>
                <a:spcPts val="0"/>
              </a:spcAft>
              <a:buClr>
                <a:schemeClr val="accent1"/>
              </a:buClr>
              <a:buSzPts val="2800"/>
              <a:buChar char="●"/>
            </a:pPr>
            <a:r>
              <a:rPr lang="en" sz="2800">
                <a:highlight>
                  <a:schemeClr val="lt1"/>
                </a:highlight>
              </a:rPr>
              <a:t>Projects in the Incubation Stage are generally expected to move to Graduation within 12-18 months from joining the Foundation following an evaluation by the TAC committee</a:t>
            </a:r>
            <a:endParaRPr sz="2800">
              <a:solidFill>
                <a:srgbClr val="000000"/>
              </a:solidFill>
            </a:endParaRPr>
          </a:p>
          <a:p>
            <a:pPr indent="0" lvl="0" marL="0" rtl="0" algn="l">
              <a:lnSpc>
                <a:spcPct val="115000"/>
              </a:lnSpc>
              <a:spcBef>
                <a:spcPts val="1500"/>
              </a:spcBef>
              <a:spcAft>
                <a:spcPts val="1000"/>
              </a:spcAft>
              <a:buNone/>
            </a:pPr>
            <a:r>
              <a:rPr lang="en" sz="2800">
                <a:solidFill>
                  <a:srgbClr val="000000"/>
                </a:solidFill>
              </a:rPr>
              <a:t>Projects can be provided with an extension of time in their stage </a:t>
            </a:r>
            <a:br>
              <a:rPr lang="en" sz="2800">
                <a:solidFill>
                  <a:srgbClr val="000000"/>
                </a:solidFill>
              </a:rPr>
            </a:br>
            <a:r>
              <a:rPr lang="en" sz="2800">
                <a:solidFill>
                  <a:srgbClr val="000000"/>
                </a:solidFill>
              </a:rPr>
              <a:t>(up to the discretion of the TAC)</a:t>
            </a:r>
            <a:endParaRPr sz="28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4" name="Shape 984"/>
        <p:cNvGrpSpPr/>
        <p:nvPr/>
      </p:nvGrpSpPr>
      <p:grpSpPr>
        <a:xfrm>
          <a:off x="0" y="0"/>
          <a:ext cx="0" cy="0"/>
          <a:chOff x="0" y="0"/>
          <a:chExt cx="0" cy="0"/>
        </a:xfrm>
      </p:grpSpPr>
      <p:sp>
        <p:nvSpPr>
          <p:cNvPr id="985" name="Google Shape;985;p9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
        <p:nvSpPr>
          <p:cNvPr id="986" name="Google Shape;986;p9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Lifecycle</a:t>
            </a:r>
            <a:endParaRPr/>
          </a:p>
        </p:txBody>
      </p:sp>
      <p:sp>
        <p:nvSpPr>
          <p:cNvPr id="987" name="Google Shape;987;p92"/>
          <p:cNvSpPr/>
          <p:nvPr/>
        </p:nvSpPr>
        <p:spPr>
          <a:xfrm>
            <a:off x="8200981" y="4511485"/>
            <a:ext cx="3204600" cy="7704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Incubation</a:t>
            </a:r>
            <a:endParaRPr b="1" sz="2400">
              <a:solidFill>
                <a:srgbClr val="FFFFFF"/>
              </a:solidFill>
              <a:latin typeface="Open Sans"/>
              <a:ea typeface="Open Sans"/>
              <a:cs typeface="Open Sans"/>
              <a:sym typeface="Open Sans"/>
            </a:endParaRPr>
          </a:p>
        </p:txBody>
      </p:sp>
      <p:cxnSp>
        <p:nvCxnSpPr>
          <p:cNvPr id="988" name="Google Shape;988;p92"/>
          <p:cNvCxnSpPr>
            <a:endCxn id="987" idx="1"/>
          </p:cNvCxnSpPr>
          <p:nvPr/>
        </p:nvCxnSpPr>
        <p:spPr>
          <a:xfrm flipH="1" rot="10800000">
            <a:off x="5437981"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989" name="Google Shape;989;p92"/>
          <p:cNvSpPr txBox="1"/>
          <p:nvPr/>
        </p:nvSpPr>
        <p:spPr>
          <a:xfrm>
            <a:off x="6593458" y="2400300"/>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sp>
        <p:nvSpPr>
          <p:cNvPr id="990" name="Google Shape;990;p92"/>
          <p:cNvSpPr/>
          <p:nvPr/>
        </p:nvSpPr>
        <p:spPr>
          <a:xfrm>
            <a:off x="14168854" y="4511485"/>
            <a:ext cx="3204600" cy="770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Graduate</a:t>
            </a:r>
            <a:endParaRPr b="1" sz="2400">
              <a:solidFill>
                <a:srgbClr val="FFFFFF"/>
              </a:solidFill>
              <a:latin typeface="Open Sans"/>
              <a:ea typeface="Open Sans"/>
              <a:cs typeface="Open Sans"/>
              <a:sym typeface="Open Sans"/>
            </a:endParaRPr>
          </a:p>
        </p:txBody>
      </p:sp>
      <p:cxnSp>
        <p:nvCxnSpPr>
          <p:cNvPr id="991" name="Google Shape;991;p92"/>
          <p:cNvCxnSpPr>
            <a:endCxn id="990" idx="1"/>
          </p:cNvCxnSpPr>
          <p:nvPr/>
        </p:nvCxnSpPr>
        <p:spPr>
          <a:xfrm flipH="1" rot="10800000">
            <a:off x="11405854"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992" name="Google Shape;992;p92"/>
          <p:cNvSpPr txBox="1"/>
          <p:nvPr/>
        </p:nvSpPr>
        <p:spPr>
          <a:xfrm>
            <a:off x="11566943" y="3862619"/>
            <a:ext cx="24408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GB Majority vote</a:t>
            </a:r>
            <a:endParaRPr sz="2000">
              <a:latin typeface="Open Sans SemiBold"/>
              <a:ea typeface="Open Sans SemiBold"/>
              <a:cs typeface="Open Sans SemiBold"/>
              <a:sym typeface="Open Sans SemiBold"/>
            </a:endParaRPr>
          </a:p>
        </p:txBody>
      </p:sp>
      <p:cxnSp>
        <p:nvCxnSpPr>
          <p:cNvPr id="993" name="Google Shape;993;p92"/>
          <p:cNvCxnSpPr>
            <a:stCxn id="987" idx="2"/>
            <a:endCxn id="994" idx="0"/>
          </p:cNvCxnSpPr>
          <p:nvPr/>
        </p:nvCxnSpPr>
        <p:spPr>
          <a:xfrm>
            <a:off x="9803281"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995" name="Google Shape;995;p92"/>
          <p:cNvSpPr txBox="1"/>
          <p:nvPr/>
        </p:nvSpPr>
        <p:spPr>
          <a:xfrm>
            <a:off x="11566943" y="5898274"/>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ctr">
              <a:spcBef>
                <a:spcPts val="0"/>
              </a:spcBef>
              <a:spcAft>
                <a:spcPts val="0"/>
              </a:spcAft>
              <a:buNone/>
            </a:pPr>
            <a:r>
              <a:rPr lang="en" sz="2000">
                <a:latin typeface="Open Sans SemiBold"/>
                <a:ea typeface="Open Sans SemiBold"/>
                <a:cs typeface="Open Sans SemiBold"/>
                <a:sym typeface="Open Sans SemiBold"/>
              </a:rPr>
              <a:t>GB 2/3 vote</a:t>
            </a:r>
            <a:endParaRPr sz="2000">
              <a:latin typeface="Open Sans SemiBold"/>
              <a:ea typeface="Open Sans SemiBold"/>
              <a:cs typeface="Open Sans SemiBold"/>
              <a:sym typeface="Open Sans SemiBold"/>
            </a:endParaRPr>
          </a:p>
        </p:txBody>
      </p:sp>
      <p:sp>
        <p:nvSpPr>
          <p:cNvPr id="994" name="Google Shape;994;p92"/>
          <p:cNvSpPr/>
          <p:nvPr/>
        </p:nvSpPr>
        <p:spPr>
          <a:xfrm>
            <a:off x="11184917" y="7446167"/>
            <a:ext cx="3204600" cy="770400"/>
          </a:xfrm>
          <a:prstGeom prst="rect">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Archived</a:t>
            </a:r>
            <a:endParaRPr b="1" sz="2400">
              <a:solidFill>
                <a:srgbClr val="FFFFFF"/>
              </a:solidFill>
              <a:latin typeface="Open Sans"/>
              <a:ea typeface="Open Sans"/>
              <a:cs typeface="Open Sans"/>
              <a:sym typeface="Open Sans"/>
            </a:endParaRPr>
          </a:p>
        </p:txBody>
      </p:sp>
      <p:cxnSp>
        <p:nvCxnSpPr>
          <p:cNvPr id="996" name="Google Shape;996;p92"/>
          <p:cNvCxnSpPr>
            <a:stCxn id="990" idx="2"/>
            <a:endCxn id="994" idx="0"/>
          </p:cNvCxnSpPr>
          <p:nvPr/>
        </p:nvCxnSpPr>
        <p:spPr>
          <a:xfrm flipH="1">
            <a:off x="12787354"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997" name="Google Shape;997;p92"/>
          <p:cNvSpPr txBox="1"/>
          <p:nvPr/>
        </p:nvSpPr>
        <p:spPr>
          <a:xfrm>
            <a:off x="914400" y="6785664"/>
            <a:ext cx="8169300" cy="25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900">
                <a:latin typeface="Open Sans"/>
                <a:ea typeface="Open Sans"/>
                <a:cs typeface="Open Sans"/>
                <a:sym typeface="Open Sans"/>
              </a:rPr>
              <a:t>Any project may be moved to Archived status, provided that the transition has secured: </a:t>
            </a:r>
            <a:endParaRPr sz="1900">
              <a:latin typeface="Open Sans"/>
              <a:ea typeface="Open Sans"/>
              <a:cs typeface="Open Sans"/>
              <a:sym typeface="Open Sans"/>
            </a:endParaRPr>
          </a:p>
          <a:p>
            <a:pPr indent="-349250" lvl="0" marL="457200" rtl="0" algn="l">
              <a:lnSpc>
                <a:spcPct val="115000"/>
              </a:lnSpc>
              <a:spcBef>
                <a:spcPts val="1000"/>
              </a:spcBef>
              <a:spcAft>
                <a:spcPts val="0"/>
              </a:spcAft>
              <a:buClr>
                <a:srgbClr val="0088FF"/>
              </a:buClr>
              <a:buSzPts val="1900"/>
              <a:buFont typeface="Open Sans"/>
              <a:buChar char="›"/>
            </a:pPr>
            <a:r>
              <a:rPr lang="en" sz="1900">
                <a:latin typeface="Open Sans"/>
                <a:ea typeface="Open Sans"/>
                <a:cs typeface="Open Sans"/>
                <a:sym typeface="Open Sans"/>
              </a:rPr>
              <a:t>TAC affirmative ⅔ vote</a:t>
            </a:r>
            <a:endParaRPr sz="1900">
              <a:latin typeface="Open Sans"/>
              <a:ea typeface="Open Sans"/>
              <a:cs typeface="Open Sans"/>
              <a:sym typeface="Open Sans"/>
            </a:endParaRPr>
          </a:p>
          <a:p>
            <a:pPr indent="-349250" lvl="0" marL="457200" rtl="0" algn="l">
              <a:lnSpc>
                <a:spcPct val="115000"/>
              </a:lnSpc>
              <a:spcBef>
                <a:spcPts val="0"/>
              </a:spcBef>
              <a:spcAft>
                <a:spcPts val="0"/>
              </a:spcAft>
              <a:buClr>
                <a:srgbClr val="0088FF"/>
              </a:buClr>
              <a:buSzPts val="1900"/>
              <a:buFont typeface="Open Sans"/>
              <a:buChar char="›"/>
            </a:pPr>
            <a:r>
              <a:rPr lang="en" sz="1900">
                <a:latin typeface="Open Sans"/>
                <a:ea typeface="Open Sans"/>
                <a:cs typeface="Open Sans"/>
                <a:sym typeface="Open Sans"/>
              </a:rPr>
              <a:t>GB affirmative ⅔ vote </a:t>
            </a:r>
            <a:endParaRPr sz="1900">
              <a:latin typeface="Open Sans"/>
              <a:ea typeface="Open Sans"/>
              <a:cs typeface="Open Sans"/>
              <a:sym typeface="Open Sans"/>
            </a:endParaRPr>
          </a:p>
        </p:txBody>
      </p:sp>
      <p:cxnSp>
        <p:nvCxnSpPr>
          <p:cNvPr id="998" name="Google Shape;998;p92"/>
          <p:cNvCxnSpPr>
            <a:endCxn id="987" idx="0"/>
          </p:cNvCxnSpPr>
          <p:nvPr/>
        </p:nvCxnSpPr>
        <p:spPr>
          <a:xfrm>
            <a:off x="7652581" y="3438385"/>
            <a:ext cx="2150700" cy="1073100"/>
          </a:xfrm>
          <a:prstGeom prst="straightConnector1">
            <a:avLst/>
          </a:prstGeom>
          <a:noFill/>
          <a:ln cap="flat" cmpd="sng" w="9525">
            <a:solidFill>
              <a:srgbClr val="595959"/>
            </a:solidFill>
            <a:prstDash val="solid"/>
            <a:round/>
            <a:headEnd len="med" w="med" type="none"/>
            <a:tailEnd len="med" w="med" type="triangle"/>
          </a:ln>
        </p:spPr>
      </p:cxnSp>
      <p:sp>
        <p:nvSpPr>
          <p:cNvPr id="999" name="Google Shape;999;p92"/>
          <p:cNvSpPr/>
          <p:nvPr/>
        </p:nvSpPr>
        <p:spPr>
          <a:xfrm>
            <a:off x="2684289" y="4481885"/>
            <a:ext cx="3204600" cy="7704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Sandbox</a:t>
            </a:r>
            <a:endParaRPr b="1" sz="2400">
              <a:solidFill>
                <a:srgbClr val="FFFFFF"/>
              </a:solidFill>
              <a:latin typeface="Open Sans"/>
              <a:ea typeface="Open Sans"/>
              <a:cs typeface="Open Sans"/>
              <a:sym typeface="Open Sans"/>
            </a:endParaRPr>
          </a:p>
        </p:txBody>
      </p:sp>
      <p:sp>
        <p:nvSpPr>
          <p:cNvPr id="1000" name="Google Shape;1000;p92"/>
          <p:cNvSpPr txBox="1"/>
          <p:nvPr/>
        </p:nvSpPr>
        <p:spPr>
          <a:xfrm>
            <a:off x="914400" y="2534128"/>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cxnSp>
        <p:nvCxnSpPr>
          <p:cNvPr id="1001" name="Google Shape;1001;p92"/>
          <p:cNvCxnSpPr>
            <a:stCxn id="1000" idx="2"/>
            <a:endCxn id="999" idx="0"/>
          </p:cNvCxnSpPr>
          <p:nvPr/>
        </p:nvCxnSpPr>
        <p:spPr>
          <a:xfrm>
            <a:off x="2406450" y="3572128"/>
            <a:ext cx="1880100" cy="909900"/>
          </a:xfrm>
          <a:prstGeom prst="straightConnector1">
            <a:avLst/>
          </a:prstGeom>
          <a:noFill/>
          <a:ln cap="flat" cmpd="sng" w="9525">
            <a:solidFill>
              <a:srgbClr val="595959"/>
            </a:solidFill>
            <a:prstDash val="solid"/>
            <a:round/>
            <a:headEnd len="med" w="med" type="none"/>
            <a:tailEnd len="med" w="med" type="triangle"/>
          </a:ln>
        </p:spPr>
      </p:cxnSp>
      <p:sp>
        <p:nvSpPr>
          <p:cNvPr id="1002" name="Google Shape;1002;p92"/>
          <p:cNvSpPr txBox="1"/>
          <p:nvPr/>
        </p:nvSpPr>
        <p:spPr>
          <a:xfrm>
            <a:off x="5824661" y="4153771"/>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Open Sans SemiBold"/>
                <a:ea typeface="Open Sans SemiBold"/>
                <a:cs typeface="Open Sans SemiBold"/>
                <a:sym typeface="Open Sans SemiBold"/>
              </a:rPr>
              <a:t>TAC Majority </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Clr>
                <a:srgbClr val="000000"/>
              </a:buClr>
              <a:buSzPts val="700"/>
              <a:buFont typeface="Arial"/>
              <a:buNone/>
            </a:pPr>
            <a:r>
              <a:rPr lang="en" sz="2000">
                <a:solidFill>
                  <a:srgbClr val="000000"/>
                </a:solidFill>
                <a:latin typeface="Open Sans SemiBold"/>
                <a:ea typeface="Open Sans SemiBold"/>
                <a:cs typeface="Open Sans SemiBold"/>
                <a:sym typeface="Open Sans SemiBold"/>
              </a:rPr>
              <a:t>vote</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None/>
            </a:pPr>
            <a:r>
              <a:t/>
            </a:r>
            <a:endParaRPr sz="2000">
              <a:latin typeface="Open Sans SemiBold"/>
              <a:ea typeface="Open Sans SemiBold"/>
              <a:cs typeface="Open Sans SemiBold"/>
              <a:sym typeface="Open Sans SemiBold"/>
            </a:endParaRPr>
          </a:p>
        </p:txBody>
      </p:sp>
      <p:cxnSp>
        <p:nvCxnSpPr>
          <p:cNvPr id="1003" name="Google Shape;1003;p92"/>
          <p:cNvCxnSpPr>
            <a:endCxn id="994" idx="1"/>
          </p:cNvCxnSpPr>
          <p:nvPr/>
        </p:nvCxnSpPr>
        <p:spPr>
          <a:xfrm>
            <a:off x="4179317" y="5191667"/>
            <a:ext cx="7005600" cy="2639700"/>
          </a:xfrm>
          <a:prstGeom prst="straightConnector1">
            <a:avLst/>
          </a:prstGeom>
          <a:noFill/>
          <a:ln cap="flat" cmpd="sng" w="9525">
            <a:solidFill>
              <a:srgbClr val="595959"/>
            </a:solidFill>
            <a:prstDash val="solid"/>
            <a:round/>
            <a:headEnd len="med" w="med" type="none"/>
            <a:tailEnd len="med" w="med" type="triangle"/>
          </a:ln>
        </p:spPr>
      </p:cxnSp>
      <p:sp>
        <p:nvSpPr>
          <p:cNvPr id="1004" name="Google Shape;1004;p92"/>
          <p:cNvSpPr txBox="1"/>
          <p:nvPr/>
        </p:nvSpPr>
        <p:spPr>
          <a:xfrm>
            <a:off x="7507518" y="5898274"/>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ctr">
              <a:spcBef>
                <a:spcPts val="0"/>
              </a:spcBef>
              <a:spcAft>
                <a:spcPts val="0"/>
              </a:spcAft>
              <a:buNone/>
            </a:pPr>
            <a:r>
              <a:rPr lang="en" sz="2000">
                <a:latin typeface="Open Sans SemiBold"/>
                <a:ea typeface="Open Sans SemiBold"/>
                <a:cs typeface="Open Sans SemiBold"/>
                <a:sym typeface="Open Sans SemiBold"/>
              </a:rPr>
              <a:t>GB 2/3 vote</a:t>
            </a:r>
            <a:endParaRPr sz="2000">
              <a:latin typeface="Open Sans SemiBold"/>
              <a:ea typeface="Open Sans SemiBold"/>
              <a:cs typeface="Open Sans SemiBold"/>
              <a:sym typeface="Open Sans SemiBo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9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SzPts val="990"/>
              <a:buNone/>
            </a:pPr>
            <a:r>
              <a:rPr lang="en" sz="4840"/>
              <a:t>Process for proposing a project for hosting in LF AI &amp; Data </a:t>
            </a:r>
            <a:endParaRPr sz="4840"/>
          </a:p>
        </p:txBody>
      </p:sp>
      <p:sp>
        <p:nvSpPr>
          <p:cNvPr id="1011" name="Google Shape;1011;p93"/>
          <p:cNvSpPr txBox="1"/>
          <p:nvPr>
            <p:ph idx="4294967295" type="body"/>
          </p:nvPr>
        </p:nvSpPr>
        <p:spPr>
          <a:xfrm>
            <a:off x="937260" y="2417544"/>
            <a:ext cx="16400700" cy="6526800"/>
          </a:xfrm>
          <a:prstGeom prst="rect">
            <a:avLst/>
          </a:prstGeom>
        </p:spPr>
        <p:txBody>
          <a:bodyPr anchorCtr="0" anchor="t" bIns="0" lIns="0" spcFirstLastPara="1" rIns="0" wrap="square" tIns="0">
            <a:normAutofit/>
          </a:bodyPr>
          <a:lstStyle/>
          <a:p>
            <a:pPr indent="-527050" lvl="0" marL="685800" rtl="0" algn="l">
              <a:lnSpc>
                <a:spcPct val="115000"/>
              </a:lnSpc>
              <a:spcBef>
                <a:spcPts val="0"/>
              </a:spcBef>
              <a:spcAft>
                <a:spcPts val="0"/>
              </a:spcAft>
              <a:buClr>
                <a:schemeClr val="accent1"/>
              </a:buClr>
              <a:buSzPts val="2900"/>
              <a:buAutoNum type="arabicPeriod"/>
            </a:pPr>
            <a:r>
              <a:rPr lang="en" sz="2900"/>
              <a:t>Decide on a date to present to the TAC and request incubation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Ensure that your project implements these </a:t>
            </a:r>
            <a:r>
              <a:rPr lang="en" sz="2900" u="sng">
                <a:solidFill>
                  <a:schemeClr val="accent1"/>
                </a:solidFill>
                <a:hlinkClick r:id="rId3">
                  <a:extLst>
                    <a:ext uri="{A12FA001-AC4F-418D-AE19-62706E023703}">
                      <ahyp:hlinkClr val="tx"/>
                    </a:ext>
                  </a:extLst>
                </a:hlinkClick>
              </a:rPr>
              <a:t>recommendations</a:t>
            </a:r>
            <a:endParaRPr sz="2900"/>
          </a:p>
          <a:p>
            <a:pPr indent="-527050" lvl="0" marL="685800" rtl="0" algn="l">
              <a:lnSpc>
                <a:spcPct val="115000"/>
              </a:lnSpc>
              <a:spcBef>
                <a:spcPts val="1000"/>
              </a:spcBef>
              <a:spcAft>
                <a:spcPts val="0"/>
              </a:spcAft>
              <a:buClr>
                <a:schemeClr val="accent1"/>
              </a:buClr>
              <a:buSzPts val="2900"/>
              <a:buAutoNum type="arabicPeriod"/>
            </a:pPr>
            <a:r>
              <a:rPr lang="en" sz="2900"/>
              <a:t>Submit a formal request to incubate the project via a </a:t>
            </a:r>
            <a:r>
              <a:rPr lang="en" sz="2900" u="sng">
                <a:solidFill>
                  <a:schemeClr val="accent1"/>
                </a:solidFill>
                <a:hlinkClick r:id="rId4">
                  <a:extLst>
                    <a:ext uri="{A12FA001-AC4F-418D-AE19-62706E023703}">
                      <ahyp:hlinkClr val="tx"/>
                    </a:ext>
                  </a:extLst>
                </a:hlinkClick>
              </a:rPr>
              <a:t>GH</a:t>
            </a:r>
            <a:r>
              <a:rPr lang="en" sz="2900"/>
              <a:t> PR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Prepare deck and share with ED about 10 days prior to the presentation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Present to the TAC and get approval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Onboard the project with the LF AI &amp; Data team and integrate the project with our service </a:t>
            </a:r>
            <a:endParaRPr sz="2900"/>
          </a:p>
          <a:p>
            <a:pPr indent="-527050" lvl="0" marL="685800" rtl="0" algn="l">
              <a:lnSpc>
                <a:spcPct val="115000"/>
              </a:lnSpc>
              <a:spcBef>
                <a:spcPts val="1000"/>
              </a:spcBef>
              <a:spcAft>
                <a:spcPts val="1000"/>
              </a:spcAft>
              <a:buClr>
                <a:schemeClr val="accent1"/>
              </a:buClr>
              <a:buSzPts val="2900"/>
              <a:buAutoNum type="arabicPeriod"/>
            </a:pPr>
            <a:r>
              <a:rPr lang="en" sz="2900"/>
              <a:t>Announce the project becoming hosted in LF AI &amp; Data</a:t>
            </a:r>
            <a:endParaRPr sz="2900"/>
          </a:p>
        </p:txBody>
      </p:sp>
      <p:sp>
        <p:nvSpPr>
          <p:cNvPr id="1012" name="Google Shape;1012;p9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9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Benefits by Levels</a:t>
            </a:r>
            <a:endParaRPr/>
          </a:p>
        </p:txBody>
      </p:sp>
      <p:sp>
        <p:nvSpPr>
          <p:cNvPr id="1019" name="Google Shape;1019;p94"/>
          <p:cNvSpPr/>
          <p:nvPr>
            <p:ph idx="2" type="pic"/>
          </p:nvPr>
        </p:nvSpPr>
        <p:spPr>
          <a:xfrm>
            <a:off x="950025" y="2077875"/>
            <a:ext cx="65001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Neutral hosting of the project’s trademark and assets by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Appointment of a TAC member as a project sponsor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LF AI &amp; Data blog post or similar announcing the project's hosting in the Foundation</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Right to refer to the project as an “</a:t>
            </a:r>
            <a:r>
              <a:rPr lang="en" sz="1800" u="sng">
                <a:solidFill>
                  <a:srgbClr val="1155CC"/>
                </a:solidFill>
                <a:latin typeface="Open Sans"/>
                <a:ea typeface="Open Sans"/>
                <a:cs typeface="Open Sans"/>
                <a:sym typeface="Open Sans"/>
                <a:hlinkClick r:id="rId3">
                  <a:extLst>
                    <a:ext uri="{A12FA001-AC4F-418D-AE19-62706E023703}">
                      <ahyp:hlinkClr val="tx"/>
                    </a:ext>
                  </a:extLst>
                </a:hlinkClick>
              </a:rPr>
              <a:t>LF AI &amp; Data Sandbox Project</a:t>
            </a:r>
            <a:r>
              <a:rPr lang="en" sz="1800">
                <a:solidFill>
                  <a:schemeClr val="dk1"/>
                </a:solidFill>
                <a:latin typeface="Open Sans"/>
                <a:ea typeface="Open Sans"/>
                <a:cs typeface="Open Sans"/>
                <a:sym typeface="Open Sans"/>
              </a:rPr>
              <a:t>,” and to display the LF AI &amp; Data logo on the project’s code repository and web properties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An initial and regularly scheduled license scan of the project’s codebase</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Ongoing source code security scans and reports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Infrastructure support includes mailing lists, wiki space, slack channel, etc.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Marketing, communication, and PR support are limited to significant announcements.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Access to the </a:t>
            </a:r>
            <a:r>
              <a:rPr lang="en" sz="1800" u="sng">
                <a:solidFill>
                  <a:srgbClr val="1155CC"/>
                </a:solidFill>
                <a:latin typeface="Open Sans"/>
                <a:ea typeface="Open Sans"/>
                <a:cs typeface="Open Sans"/>
                <a:sym typeface="Open Sans"/>
                <a:hlinkClick r:id="rId4">
                  <a:extLst>
                    <a:ext uri="{A12FA001-AC4F-418D-AE19-62706E023703}">
                      <ahyp:hlinkClr val="tx"/>
                    </a:ext>
                  </a:extLst>
                </a:hlinkClick>
              </a:rPr>
              <a:t>LFX</a:t>
            </a:r>
            <a:r>
              <a:rPr lang="en" sz="1800">
                <a:solidFill>
                  <a:schemeClr val="dk1"/>
                </a:solidFill>
                <a:latin typeface="Open Sans"/>
                <a:ea typeface="Open Sans"/>
                <a:cs typeface="Open Sans"/>
                <a:sym typeface="Open Sans"/>
              </a:rPr>
              <a:t> platform.</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500"/>
              </a:spcAft>
              <a:buClr>
                <a:schemeClr val="accent1"/>
              </a:buClr>
              <a:buSzPts val="1800"/>
              <a:buFont typeface="Open Sans"/>
              <a:buChar char="●"/>
            </a:pPr>
            <a:r>
              <a:rPr lang="en" sz="1800">
                <a:solidFill>
                  <a:schemeClr val="dk1"/>
                </a:solidFill>
                <a:latin typeface="Open Sans"/>
                <a:ea typeface="Open Sans"/>
                <a:cs typeface="Open Sans"/>
                <a:sym typeface="Open Sans"/>
              </a:rPr>
              <a:t>Support of the Foundation staff who are eager to help with the project. </a:t>
            </a:r>
            <a:endParaRPr sz="2700">
              <a:latin typeface="Open Sans"/>
              <a:ea typeface="Open Sans"/>
              <a:cs typeface="Open Sans"/>
              <a:sym typeface="Open Sans"/>
            </a:endParaRPr>
          </a:p>
        </p:txBody>
      </p:sp>
      <p:sp>
        <p:nvSpPr>
          <p:cNvPr id="1020" name="Google Shape;1020;p94"/>
          <p:cNvSpPr/>
          <p:nvPr>
            <p:ph idx="3" type="pic"/>
          </p:nvPr>
        </p:nvSpPr>
        <p:spPr>
          <a:xfrm>
            <a:off x="12749525" y="2077875"/>
            <a:ext cx="4761600" cy="757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Incubation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LF AI &amp; Data blog announcement or similar announcing the project graduation, including promotion activities.</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Graduation stage projects may receive support as determined by the Governing Board.</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5">
                  <a:extLst>
                    <a:ext uri="{A12FA001-AC4F-418D-AE19-62706E023703}">
                      <ahyp:hlinkClr val="tx"/>
                    </a:ext>
                  </a:extLst>
                </a:hlinkClick>
              </a:rPr>
              <a:t>LF AI &amp; Data Graduation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Voting seat on the TAC.</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Advanced IT infrastructure support (pending board approval).</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Additional ecosystem development opportunities include training courses, certification development, and conformance programs (pending board approval).</a:t>
            </a:r>
            <a:endParaRPr sz="2000">
              <a:latin typeface="Open Sans"/>
              <a:ea typeface="Open Sans"/>
              <a:cs typeface="Open Sans"/>
              <a:sym typeface="Open Sans"/>
            </a:endParaRPr>
          </a:p>
        </p:txBody>
      </p:sp>
      <p:sp>
        <p:nvSpPr>
          <p:cNvPr id="1021" name="Google Shape;1021;p94"/>
          <p:cNvSpPr/>
          <p:nvPr>
            <p:ph idx="4" type="pic"/>
          </p:nvPr>
        </p:nvSpPr>
        <p:spPr>
          <a:xfrm>
            <a:off x="8012025" y="2077875"/>
            <a:ext cx="38529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Sandbox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6">
                  <a:extLst>
                    <a:ext uri="{A12FA001-AC4F-418D-AE19-62706E023703}">
                      <ahyp:hlinkClr val="tx"/>
                    </a:ext>
                  </a:extLst>
                </a:hlinkClick>
              </a:rPr>
              <a:t>LF AI &amp; Data Incubation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Creative and artwork support covering website, logo, and other required creative work.</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Marketing, communication, and PR support, including project promotion via blog posts, social media, and LF AI &amp; Data website.</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Access to the Bevy platform for community-hosted events.</a:t>
            </a:r>
            <a:endParaRPr sz="1700">
              <a:latin typeface="Open Sans"/>
              <a:ea typeface="Open Sans"/>
              <a:cs typeface="Open Sans"/>
              <a:sym typeface="Open Sans"/>
            </a:endParaRPr>
          </a:p>
        </p:txBody>
      </p:sp>
      <p:sp>
        <p:nvSpPr>
          <p:cNvPr id="1022" name="Google Shape;1022;p9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9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1029" name="Google Shape;1029;p95"/>
          <p:cNvSpPr txBox="1"/>
          <p:nvPr>
            <p:ph type="title"/>
          </p:nvPr>
        </p:nvSpPr>
        <p:spPr>
          <a:xfrm>
            <a:off x="1514200" y="2804200"/>
            <a:ext cx="62073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a:p>
        </p:txBody>
      </p:sp>
      <p:sp>
        <p:nvSpPr>
          <p:cNvPr id="1030" name="Google Shape;1030;p95"/>
          <p:cNvSpPr txBox="1"/>
          <p:nvPr>
            <p:ph idx="2" type="body"/>
          </p:nvPr>
        </p:nvSpPr>
        <p:spPr>
          <a:xfrm>
            <a:off x="9879000" y="2804200"/>
            <a:ext cx="74946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600"/>
              <a:t>LF AI &amp; Data is positioned to bolster cross-company collaboration and interoperability with our neutral IP zone, rich contributor programs, and most importantly, the trust end users place in us.</a:t>
            </a:r>
            <a:endParaRPr sz="36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5" name="Shape 1035"/>
        <p:cNvGrpSpPr/>
        <p:nvPr/>
      </p:nvGrpSpPr>
      <p:grpSpPr>
        <a:xfrm>
          <a:off x="0" y="0"/>
          <a:ext cx="0" cy="0"/>
          <a:chOff x="0" y="0"/>
          <a:chExt cx="0" cy="0"/>
        </a:xfrm>
      </p:grpSpPr>
      <p:sp>
        <p:nvSpPr>
          <p:cNvPr id="1036" name="Google Shape;1036;p96"/>
          <p:cNvSpPr/>
          <p:nvPr/>
        </p:nvSpPr>
        <p:spPr>
          <a:xfrm>
            <a:off x="12579271" y="2667133"/>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37" name="Google Shape;1037;p96"/>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Organizations join LF AI &amp; Data to take an active role in supporting the growth and evolution of the Open Source AI &amp; Data ecosystem </a:t>
            </a:r>
            <a:endParaRPr sz="4200">
              <a:solidFill>
                <a:schemeClr val="accent1"/>
              </a:solidFill>
            </a:endParaRPr>
          </a:p>
        </p:txBody>
      </p:sp>
      <p:sp>
        <p:nvSpPr>
          <p:cNvPr id="1038" name="Google Shape;1038;p96"/>
          <p:cNvSpPr/>
          <p:nvPr/>
        </p:nvSpPr>
        <p:spPr>
          <a:xfrm>
            <a:off x="12613441"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39" name="Google Shape;1039;p96"/>
          <p:cNvSpPr/>
          <p:nvPr/>
        </p:nvSpPr>
        <p:spPr>
          <a:xfrm>
            <a:off x="6936357" y="2624000"/>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40" name="Google Shape;1040;p96"/>
          <p:cNvSpPr/>
          <p:nvPr/>
        </p:nvSpPr>
        <p:spPr>
          <a:xfrm>
            <a:off x="12579225" y="2623988"/>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600">
                <a:highlight>
                  <a:schemeClr val="lt1"/>
                </a:highlight>
                <a:latin typeface="Open Sans"/>
                <a:ea typeface="Open Sans"/>
                <a:cs typeface="Open Sans"/>
                <a:sym typeface="Open Sans"/>
              </a:rPr>
              <a:t>Be part of </a:t>
            </a:r>
            <a:r>
              <a:rPr b="1" lang="en" sz="2600">
                <a:solidFill>
                  <a:schemeClr val="accent1"/>
                </a:solidFill>
                <a:highlight>
                  <a:schemeClr val="lt1"/>
                </a:highlight>
                <a:latin typeface="Open Sans"/>
                <a:ea typeface="Open Sans"/>
                <a:cs typeface="Open Sans"/>
                <a:sym typeface="Open Sans"/>
              </a:rPr>
              <a:t>defining and maintaining technologies </a:t>
            </a:r>
            <a:r>
              <a:rPr lang="en" sz="2600">
                <a:highlight>
                  <a:schemeClr val="lt1"/>
                </a:highlight>
                <a:latin typeface="Open Sans"/>
                <a:ea typeface="Open Sans"/>
                <a:cs typeface="Open Sans"/>
                <a:sym typeface="Open Sans"/>
              </a:rPr>
              <a:t>that are at the forefront of the industry</a:t>
            </a:r>
            <a:endParaRPr sz="2600">
              <a:highlight>
                <a:schemeClr val="lt1"/>
              </a:highlight>
              <a:latin typeface="Open Sans"/>
              <a:ea typeface="Open Sans"/>
              <a:cs typeface="Open Sans"/>
              <a:sym typeface="Open Sans"/>
            </a:endParaRPr>
          </a:p>
        </p:txBody>
      </p:sp>
      <p:sp>
        <p:nvSpPr>
          <p:cNvPr id="1041" name="Google Shape;1041;p96"/>
          <p:cNvSpPr/>
          <p:nvPr/>
        </p:nvSpPr>
        <p:spPr>
          <a:xfrm>
            <a:off x="12613441"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Receive greater insight</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into the foundation’s strategy, efforts, projects and initiatives through increased engagement with the ED, staff and committees’ leads</a:t>
            </a:r>
            <a:endParaRPr sz="2600">
              <a:latin typeface="Open Sans"/>
              <a:ea typeface="Open Sans"/>
              <a:cs typeface="Open Sans"/>
              <a:sym typeface="Open Sans"/>
            </a:endParaRPr>
          </a:p>
        </p:txBody>
      </p:sp>
      <p:sp>
        <p:nvSpPr>
          <p:cNvPr id="1042" name="Google Shape;1042;p96"/>
          <p:cNvSpPr/>
          <p:nvPr/>
        </p:nvSpPr>
        <p:spPr>
          <a:xfrm>
            <a:off x="1065680" y="5931516"/>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43" name="Google Shape;1043;p96"/>
          <p:cNvSpPr/>
          <p:nvPr/>
        </p:nvSpPr>
        <p:spPr>
          <a:xfrm>
            <a:off x="1100625" y="5949975"/>
            <a:ext cx="4962600" cy="2692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Host projects with us</a:t>
            </a:r>
            <a:r>
              <a:rPr lang="en" sz="2600">
                <a:latin typeface="Open Sans"/>
                <a:ea typeface="Open Sans"/>
                <a:cs typeface="Open Sans"/>
                <a:sym typeface="Open Sans"/>
              </a:rPr>
              <a:t> and benefit from the services &amp; support we offer our hosted projects to increase their adoption and footprint in the ecosystem</a:t>
            </a:r>
            <a:endParaRPr sz="2600">
              <a:latin typeface="Open Sans"/>
              <a:ea typeface="Open Sans"/>
              <a:cs typeface="Open Sans"/>
              <a:sym typeface="Open Sans"/>
            </a:endParaRPr>
          </a:p>
        </p:txBody>
      </p:sp>
      <p:sp>
        <p:nvSpPr>
          <p:cNvPr id="1044" name="Google Shape;1044;p96"/>
          <p:cNvSpPr/>
          <p:nvPr/>
        </p:nvSpPr>
        <p:spPr>
          <a:xfrm>
            <a:off x="6906826" y="2624005"/>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Demonstrate thought leadership</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by participating in a wide reaching networking and marketing programs</a:t>
            </a:r>
            <a:endParaRPr sz="2600">
              <a:latin typeface="Open Sans"/>
              <a:ea typeface="Open Sans"/>
              <a:cs typeface="Open Sans"/>
              <a:sym typeface="Open Sans"/>
            </a:endParaRPr>
          </a:p>
        </p:txBody>
      </p:sp>
      <p:sp>
        <p:nvSpPr>
          <p:cNvPr id="1045" name="Google Shape;1045;p96"/>
          <p:cNvSpPr/>
          <p:nvPr/>
        </p:nvSpPr>
        <p:spPr>
          <a:xfrm>
            <a:off x="1065675" y="2653013"/>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46" name="Google Shape;1046;p96"/>
          <p:cNvSpPr/>
          <p:nvPr/>
        </p:nvSpPr>
        <p:spPr>
          <a:xfrm>
            <a:off x="1065638" y="2667155"/>
            <a:ext cx="49974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Support our mission</a:t>
            </a:r>
            <a:r>
              <a:rPr lang="en" sz="2600">
                <a:latin typeface="Open Sans"/>
                <a:ea typeface="Open Sans"/>
                <a:cs typeface="Open Sans"/>
                <a:sym typeface="Open Sans"/>
              </a:rPr>
              <a:t>, programs, and the community by helping fund services that hosted projects rely on</a:t>
            </a:r>
            <a:endParaRPr sz="2600">
              <a:latin typeface="Open Sans"/>
              <a:ea typeface="Open Sans"/>
              <a:cs typeface="Open Sans"/>
              <a:sym typeface="Open Sans"/>
            </a:endParaRPr>
          </a:p>
        </p:txBody>
      </p:sp>
      <p:sp>
        <p:nvSpPr>
          <p:cNvPr id="1047" name="Google Shape;1047;p96"/>
          <p:cNvSpPr/>
          <p:nvPr/>
        </p:nvSpPr>
        <p:spPr>
          <a:xfrm>
            <a:off x="6924074"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1048" name="Google Shape;1048;p96"/>
          <p:cNvSpPr/>
          <p:nvPr/>
        </p:nvSpPr>
        <p:spPr>
          <a:xfrm>
            <a:off x="6906824"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Provide technical leadership</a:t>
            </a:r>
            <a:r>
              <a:rPr b="1" lang="en" sz="2600">
                <a:latin typeface="Open Sans"/>
                <a:ea typeface="Open Sans"/>
                <a:cs typeface="Open Sans"/>
                <a:sym typeface="Open Sans"/>
              </a:rPr>
              <a:t> </a:t>
            </a:r>
            <a:r>
              <a:rPr lang="en" sz="2600">
                <a:latin typeface="Open Sans"/>
                <a:ea typeface="Open Sans"/>
                <a:cs typeface="Open Sans"/>
                <a:sym typeface="Open Sans"/>
              </a:rPr>
              <a:t>to the community via the TAC, its various sub-committees and efforts </a:t>
            </a:r>
            <a:endParaRPr sz="2600">
              <a:latin typeface="Open Sans"/>
              <a:ea typeface="Open Sans"/>
              <a:cs typeface="Open Sans"/>
              <a:sym typeface="Open Sans"/>
            </a:endParaRPr>
          </a:p>
        </p:txBody>
      </p:sp>
      <p:sp>
        <p:nvSpPr>
          <p:cNvPr id="1049" name="Google Shape;1049;p9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sp>
        <p:nvSpPr>
          <p:cNvPr id="1055" name="Google Shape;1055;p9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sz="3600"/>
          </a:p>
        </p:txBody>
      </p:sp>
      <p:sp>
        <p:nvSpPr>
          <p:cNvPr id="1056" name="Google Shape;1056;p9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057" name="Google Shape;1057;p97"/>
          <p:cNvSpPr txBox="1"/>
          <p:nvPr/>
        </p:nvSpPr>
        <p:spPr>
          <a:xfrm>
            <a:off x="254203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Marketing Amplification &amp; Brand Awareness</a:t>
            </a:r>
            <a:endParaRPr sz="2700">
              <a:latin typeface="Open Sans Medium"/>
              <a:ea typeface="Open Sans Medium"/>
              <a:cs typeface="Open Sans Medium"/>
              <a:sym typeface="Open Sans Medium"/>
            </a:endParaRPr>
          </a:p>
        </p:txBody>
      </p:sp>
      <p:sp>
        <p:nvSpPr>
          <p:cNvPr id="1058" name="Google Shape;1058;p97"/>
          <p:cNvSpPr txBox="1"/>
          <p:nvPr/>
        </p:nvSpPr>
        <p:spPr>
          <a:xfrm>
            <a:off x="7600970" y="6115438"/>
            <a:ext cx="3083100" cy="11082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Community Engagement</a:t>
            </a:r>
            <a:endParaRPr sz="2700">
              <a:latin typeface="Open Sans Medium"/>
              <a:ea typeface="Open Sans Medium"/>
              <a:cs typeface="Open Sans Medium"/>
              <a:sym typeface="Open Sans Medium"/>
            </a:endParaRPr>
          </a:p>
        </p:txBody>
      </p:sp>
      <p:sp>
        <p:nvSpPr>
          <p:cNvPr id="1059" name="Google Shape;1059;p97"/>
          <p:cNvSpPr txBox="1"/>
          <p:nvPr/>
        </p:nvSpPr>
        <p:spPr>
          <a:xfrm>
            <a:off x="1200138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Thought &amp; Tech Leadership Across Key Technologies </a:t>
            </a:r>
            <a:endParaRPr sz="2700">
              <a:latin typeface="Open Sans Medium"/>
              <a:ea typeface="Open Sans Medium"/>
              <a:cs typeface="Open Sans Medium"/>
              <a:sym typeface="Open Sans Medium"/>
            </a:endParaRPr>
          </a:p>
        </p:txBody>
      </p:sp>
      <p:grpSp>
        <p:nvGrpSpPr>
          <p:cNvPr id="1060" name="Google Shape;1060;p97"/>
          <p:cNvGrpSpPr/>
          <p:nvPr/>
        </p:nvGrpSpPr>
        <p:grpSpPr>
          <a:xfrm>
            <a:off x="3272074" y="3335151"/>
            <a:ext cx="2429518" cy="2392120"/>
            <a:chOff x="3272074" y="3030351"/>
            <a:chExt cx="2429518" cy="2392120"/>
          </a:xfrm>
        </p:grpSpPr>
        <p:sp>
          <p:nvSpPr>
            <p:cNvPr id="1061" name="Google Shape;1061;p97"/>
            <p:cNvSpPr/>
            <p:nvPr/>
          </p:nvSpPr>
          <p:spPr>
            <a:xfrm>
              <a:off x="3272074" y="3030351"/>
              <a:ext cx="2279400" cy="2279400"/>
            </a:xfrm>
            <a:prstGeom prst="flowChartConnector">
              <a:avLst/>
            </a:prstGeom>
            <a:solidFill>
              <a:srgbClr val="12E2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62" name="Google Shape;1062;p97"/>
            <p:cNvPicPr preferRelativeResize="0"/>
            <p:nvPr/>
          </p:nvPicPr>
          <p:blipFill>
            <a:blip r:embed="rId3">
              <a:alphaModFix/>
            </a:blip>
            <a:stretch>
              <a:fillRect/>
            </a:stretch>
          </p:blipFill>
          <p:spPr>
            <a:xfrm>
              <a:off x="3309497" y="3030352"/>
              <a:ext cx="2392095" cy="2392119"/>
            </a:xfrm>
            <a:prstGeom prst="rect">
              <a:avLst/>
            </a:prstGeom>
            <a:noFill/>
            <a:ln>
              <a:noFill/>
            </a:ln>
          </p:spPr>
        </p:pic>
      </p:grpSp>
      <p:grpSp>
        <p:nvGrpSpPr>
          <p:cNvPr id="1063" name="Google Shape;1063;p97"/>
          <p:cNvGrpSpPr/>
          <p:nvPr/>
        </p:nvGrpSpPr>
        <p:grpSpPr>
          <a:xfrm>
            <a:off x="7823963" y="3257125"/>
            <a:ext cx="2769798" cy="2769825"/>
            <a:chOff x="7823963" y="2952325"/>
            <a:chExt cx="2769798" cy="2769825"/>
          </a:xfrm>
        </p:grpSpPr>
        <p:sp>
          <p:nvSpPr>
            <p:cNvPr id="1064" name="Google Shape;1064;p97"/>
            <p:cNvSpPr/>
            <p:nvPr/>
          </p:nvSpPr>
          <p:spPr>
            <a:xfrm>
              <a:off x="8059890" y="3030351"/>
              <a:ext cx="2279400" cy="2279400"/>
            </a:xfrm>
            <a:prstGeom prst="flowChartConnector">
              <a:avLst/>
            </a:prstGeom>
            <a:solidFill>
              <a:srgbClr val="57B1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65" name="Google Shape;1065;p97"/>
            <p:cNvPicPr preferRelativeResize="0"/>
            <p:nvPr/>
          </p:nvPicPr>
          <p:blipFill rotWithShape="1">
            <a:blip r:embed="rId4">
              <a:alphaModFix/>
            </a:blip>
            <a:srcRect b="0" l="0" r="0" t="0"/>
            <a:stretch/>
          </p:blipFill>
          <p:spPr>
            <a:xfrm>
              <a:off x="7823963" y="2952325"/>
              <a:ext cx="2769798" cy="2769825"/>
            </a:xfrm>
            <a:prstGeom prst="rect">
              <a:avLst/>
            </a:prstGeom>
            <a:noFill/>
            <a:ln>
              <a:noFill/>
            </a:ln>
          </p:spPr>
        </p:pic>
      </p:grpSp>
      <p:grpSp>
        <p:nvGrpSpPr>
          <p:cNvPr id="1066" name="Google Shape;1066;p97"/>
          <p:cNvGrpSpPr/>
          <p:nvPr/>
        </p:nvGrpSpPr>
        <p:grpSpPr>
          <a:xfrm>
            <a:off x="12458374" y="3180925"/>
            <a:ext cx="2465004" cy="2465025"/>
            <a:chOff x="12458374" y="2876125"/>
            <a:chExt cx="2465004" cy="2465025"/>
          </a:xfrm>
        </p:grpSpPr>
        <p:sp>
          <p:nvSpPr>
            <p:cNvPr id="1067" name="Google Shape;1067;p97"/>
            <p:cNvSpPr/>
            <p:nvPr/>
          </p:nvSpPr>
          <p:spPr>
            <a:xfrm>
              <a:off x="12561453" y="3030351"/>
              <a:ext cx="2279400" cy="2279400"/>
            </a:xfrm>
            <a:prstGeom prst="flowChartConnector">
              <a:avLst/>
            </a:prstGeom>
            <a:solidFill>
              <a:srgbClr val="CFE2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68" name="Google Shape;1068;p97"/>
            <p:cNvPicPr preferRelativeResize="0"/>
            <p:nvPr/>
          </p:nvPicPr>
          <p:blipFill rotWithShape="1">
            <a:blip r:embed="rId5">
              <a:alphaModFix/>
            </a:blip>
            <a:srcRect b="0" l="0" r="0" t="0"/>
            <a:stretch/>
          </p:blipFill>
          <p:spPr>
            <a:xfrm>
              <a:off x="12458374" y="2876125"/>
              <a:ext cx="2465004" cy="2465025"/>
            </a:xfrm>
            <a:prstGeom prst="rect">
              <a:avLst/>
            </a:prstGeom>
            <a:noFill/>
            <a:ln>
              <a:noFill/>
            </a:ln>
          </p:spPr>
        </p:pic>
      </p:gr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9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074" name="Google Shape;1074;p9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Marketing amplification and brand </a:t>
            </a:r>
            <a:r>
              <a:rPr lang="en"/>
              <a:t>awareness</a:t>
            </a:r>
            <a:endParaRPr/>
          </a:p>
        </p:txBody>
      </p:sp>
      <p:sp>
        <p:nvSpPr>
          <p:cNvPr id="1075" name="Google Shape;1075;p98"/>
          <p:cNvSpPr/>
          <p:nvPr/>
        </p:nvSpPr>
        <p:spPr>
          <a:xfrm>
            <a:off x="914400" y="3437275"/>
            <a:ext cx="16060800" cy="51954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3F4749"/>
              </a:solidFill>
              <a:latin typeface="Open Sans"/>
              <a:ea typeface="Open Sans"/>
              <a:cs typeface="Open Sans"/>
              <a:sym typeface="Open Sans"/>
            </a:endParaRPr>
          </a:p>
        </p:txBody>
      </p:sp>
      <p:sp>
        <p:nvSpPr>
          <p:cNvPr id="1076" name="Google Shape;1076;p98"/>
          <p:cNvSpPr txBox="1"/>
          <p:nvPr/>
        </p:nvSpPr>
        <p:spPr>
          <a:xfrm>
            <a:off x="10557900" y="3689299"/>
            <a:ext cx="6374700" cy="346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500"/>
              <a:buFont typeface="Arial"/>
              <a:buNone/>
            </a:pPr>
            <a:r>
              <a:rPr b="1" lang="en" sz="1800">
                <a:latin typeface="Open Sans"/>
                <a:ea typeface="Open Sans"/>
                <a:cs typeface="Open Sans"/>
                <a:sym typeface="Open Sans"/>
              </a:rPr>
              <a:t>LF AI &amp; Data Summit </a:t>
            </a:r>
            <a:endParaRPr b="1" sz="1800">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organizes its own community’s open source developer summits focused on open source AI and Data technologies.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Public Relations &amp; Analyst Relations Support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supports members with analyst reports and research highlights.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1077" name="Google Shape;1077;p98"/>
          <p:cNvSpPr txBox="1"/>
          <p:nvPr/>
        </p:nvSpPr>
        <p:spPr>
          <a:xfrm>
            <a:off x="2338175" y="3689300"/>
            <a:ext cx="6374700" cy="519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LF AI &amp; Data Outreach Committee</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Participate in the marketing committee monthly to engage with your peers in the cloud native space.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rgbClr val="000000"/>
                </a:solidFill>
                <a:latin typeface="Open Sans"/>
                <a:ea typeface="Open Sans"/>
                <a:cs typeface="Open Sans"/>
                <a:sym typeface="Open Sans"/>
              </a:rPr>
              <a:t>LF AI &amp; Data</a:t>
            </a:r>
            <a:r>
              <a:rPr b="1" lang="en" sz="1800">
                <a:solidFill>
                  <a:srgbClr val="000000"/>
                </a:solidFill>
                <a:latin typeface="Open Sans"/>
                <a:ea typeface="Open Sans"/>
                <a:cs typeface="Open Sans"/>
                <a:sym typeface="Open Sans"/>
              </a:rPr>
              <a:t> Online Programs</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Showcase your organization’s open source technology by educating new and existing community members about best practices, trends, and new technologies</a:t>
            </a:r>
            <a:r>
              <a:rPr lang="en" sz="1800">
                <a:solidFill>
                  <a:srgbClr val="000000"/>
                </a:solidFill>
                <a:latin typeface="Open Sans"/>
                <a:ea typeface="Open Sans"/>
                <a:cs typeface="Open Sans"/>
                <a:sym typeface="Open Sans"/>
              </a:rPr>
              <a:t>. </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Blog</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Showcase your thought-leadership and industry commentary, as well as share technical walkthroughs for LF AI &amp; Data projects here.</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latin typeface="Open Sans"/>
              <a:ea typeface="Open Sans"/>
              <a:cs typeface="Open Sans"/>
              <a:sym typeface="Open Sans"/>
            </a:endParaRPr>
          </a:p>
        </p:txBody>
      </p:sp>
      <p:sp>
        <p:nvSpPr>
          <p:cNvPr id="1078" name="Google Shape;1078;p98"/>
          <p:cNvSpPr txBox="1"/>
          <p:nvPr/>
        </p:nvSpPr>
        <p:spPr>
          <a:xfrm>
            <a:off x="914389" y="2177013"/>
            <a:ext cx="16060800" cy="111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Broaden your reach and awareness in the community with LF AI &amp; Data marketing programs.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1000"/>
              </a:spcAft>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p:txBody>
      </p:sp>
      <p:grpSp>
        <p:nvGrpSpPr>
          <p:cNvPr id="1079" name="Google Shape;1079;p98"/>
          <p:cNvGrpSpPr/>
          <p:nvPr/>
        </p:nvGrpSpPr>
        <p:grpSpPr>
          <a:xfrm>
            <a:off x="1205125" y="3849613"/>
            <a:ext cx="1039701" cy="1039701"/>
            <a:chOff x="1205125" y="3773413"/>
            <a:chExt cx="1039701" cy="1039701"/>
          </a:xfrm>
        </p:grpSpPr>
        <p:sp>
          <p:nvSpPr>
            <p:cNvPr id="1080" name="Google Shape;1080;p98"/>
            <p:cNvSpPr/>
            <p:nvPr/>
          </p:nvSpPr>
          <p:spPr>
            <a:xfrm>
              <a:off x="13055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81" name="Google Shape;1081;p98"/>
            <p:cNvPicPr preferRelativeResize="0"/>
            <p:nvPr/>
          </p:nvPicPr>
          <p:blipFill rotWithShape="1">
            <a:blip r:embed="rId3">
              <a:alphaModFix/>
            </a:blip>
            <a:srcRect b="0" l="0" r="0" t="0"/>
            <a:stretch/>
          </p:blipFill>
          <p:spPr>
            <a:xfrm>
              <a:off x="1205125" y="3773413"/>
              <a:ext cx="1039701" cy="1039701"/>
            </a:xfrm>
            <a:prstGeom prst="rect">
              <a:avLst/>
            </a:prstGeom>
            <a:noFill/>
            <a:ln>
              <a:noFill/>
            </a:ln>
          </p:spPr>
        </p:pic>
      </p:grpSp>
      <p:grpSp>
        <p:nvGrpSpPr>
          <p:cNvPr id="1082" name="Google Shape;1082;p98"/>
          <p:cNvGrpSpPr/>
          <p:nvPr/>
        </p:nvGrpSpPr>
        <p:grpSpPr>
          <a:xfrm>
            <a:off x="1266175" y="7159100"/>
            <a:ext cx="984999" cy="984999"/>
            <a:chOff x="1266175" y="7082900"/>
            <a:chExt cx="984999" cy="984999"/>
          </a:xfrm>
        </p:grpSpPr>
        <p:sp>
          <p:nvSpPr>
            <p:cNvPr id="1083" name="Google Shape;1083;p98"/>
            <p:cNvSpPr/>
            <p:nvPr/>
          </p:nvSpPr>
          <p:spPr>
            <a:xfrm>
              <a:off x="1271815" y="712225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84" name="Google Shape;1084;p98"/>
            <p:cNvPicPr preferRelativeResize="0"/>
            <p:nvPr/>
          </p:nvPicPr>
          <p:blipFill rotWithShape="1">
            <a:blip r:embed="rId4">
              <a:alphaModFix/>
            </a:blip>
            <a:srcRect b="0" l="0" r="0" t="0"/>
            <a:stretch/>
          </p:blipFill>
          <p:spPr>
            <a:xfrm>
              <a:off x="1266175" y="7082900"/>
              <a:ext cx="984999" cy="984999"/>
            </a:xfrm>
            <a:prstGeom prst="rect">
              <a:avLst/>
            </a:prstGeom>
            <a:noFill/>
            <a:ln>
              <a:noFill/>
            </a:ln>
          </p:spPr>
        </p:pic>
      </p:grpSp>
      <p:grpSp>
        <p:nvGrpSpPr>
          <p:cNvPr id="1085" name="Google Shape;1085;p98"/>
          <p:cNvGrpSpPr/>
          <p:nvPr/>
        </p:nvGrpSpPr>
        <p:grpSpPr>
          <a:xfrm>
            <a:off x="9497000" y="3893900"/>
            <a:ext cx="951096" cy="951108"/>
            <a:chOff x="9497000" y="3817700"/>
            <a:chExt cx="951096" cy="951108"/>
          </a:xfrm>
        </p:grpSpPr>
        <p:sp>
          <p:nvSpPr>
            <p:cNvPr id="1086" name="Google Shape;1086;p98"/>
            <p:cNvSpPr/>
            <p:nvPr/>
          </p:nvSpPr>
          <p:spPr>
            <a:xfrm>
              <a:off x="9519409" y="38177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87" name="Google Shape;1087;p98"/>
            <p:cNvPicPr preferRelativeResize="0"/>
            <p:nvPr/>
          </p:nvPicPr>
          <p:blipFill rotWithShape="1">
            <a:blip r:embed="rId5">
              <a:alphaModFix/>
            </a:blip>
            <a:srcRect b="0" l="0" r="0" t="0"/>
            <a:stretch/>
          </p:blipFill>
          <p:spPr>
            <a:xfrm>
              <a:off x="9497000" y="3817701"/>
              <a:ext cx="951096" cy="951108"/>
            </a:xfrm>
            <a:prstGeom prst="rect">
              <a:avLst/>
            </a:prstGeom>
            <a:noFill/>
            <a:ln>
              <a:noFill/>
            </a:ln>
          </p:spPr>
        </p:pic>
      </p:grpSp>
      <p:grpSp>
        <p:nvGrpSpPr>
          <p:cNvPr id="1088" name="Google Shape;1088;p98"/>
          <p:cNvGrpSpPr/>
          <p:nvPr/>
        </p:nvGrpSpPr>
        <p:grpSpPr>
          <a:xfrm>
            <a:off x="1264037" y="5438863"/>
            <a:ext cx="906307" cy="938875"/>
            <a:chOff x="1264037" y="5362663"/>
            <a:chExt cx="906307" cy="938875"/>
          </a:xfrm>
        </p:grpSpPr>
        <p:sp>
          <p:nvSpPr>
            <p:cNvPr id="1089" name="Google Shape;1089;p98"/>
            <p:cNvSpPr/>
            <p:nvPr/>
          </p:nvSpPr>
          <p:spPr>
            <a:xfrm>
              <a:off x="1264044" y="53952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90" name="Google Shape;1090;p98"/>
            <p:cNvPicPr preferRelativeResize="0"/>
            <p:nvPr/>
          </p:nvPicPr>
          <p:blipFill rotWithShape="1">
            <a:blip r:embed="rId6">
              <a:alphaModFix/>
            </a:blip>
            <a:srcRect b="0" l="0" r="0" t="0"/>
            <a:stretch/>
          </p:blipFill>
          <p:spPr>
            <a:xfrm>
              <a:off x="1264037" y="5362663"/>
              <a:ext cx="906300" cy="906300"/>
            </a:xfrm>
            <a:prstGeom prst="rect">
              <a:avLst/>
            </a:prstGeom>
            <a:noFill/>
            <a:ln>
              <a:noFill/>
            </a:ln>
          </p:spPr>
        </p:pic>
      </p:grpSp>
      <p:grpSp>
        <p:nvGrpSpPr>
          <p:cNvPr id="1091" name="Google Shape;1091;p98"/>
          <p:cNvGrpSpPr/>
          <p:nvPr/>
        </p:nvGrpSpPr>
        <p:grpSpPr>
          <a:xfrm>
            <a:off x="9394700" y="5565256"/>
            <a:ext cx="1097400" cy="1097288"/>
            <a:chOff x="9394700" y="5489056"/>
            <a:chExt cx="1097400" cy="1097288"/>
          </a:xfrm>
        </p:grpSpPr>
        <p:sp>
          <p:nvSpPr>
            <p:cNvPr id="1092" name="Google Shape;1092;p98"/>
            <p:cNvSpPr/>
            <p:nvPr/>
          </p:nvSpPr>
          <p:spPr>
            <a:xfrm>
              <a:off x="9477919" y="562383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93" name="Google Shape;1093;p98"/>
            <p:cNvPicPr preferRelativeResize="0"/>
            <p:nvPr/>
          </p:nvPicPr>
          <p:blipFill rotWithShape="1">
            <a:blip r:embed="rId7">
              <a:alphaModFix/>
            </a:blip>
            <a:srcRect b="0" l="0" r="0" t="0"/>
            <a:stretch/>
          </p:blipFill>
          <p:spPr>
            <a:xfrm>
              <a:off x="9394700" y="5489056"/>
              <a:ext cx="1097400" cy="1097288"/>
            </a:xfrm>
            <a:prstGeom prst="rect">
              <a:avLst/>
            </a:prstGeom>
            <a:noFill/>
            <a:ln>
              <a:noFill/>
            </a:ln>
          </p:spPr>
        </p:pic>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5" name="Shape 145"/>
        <p:cNvGrpSpPr/>
        <p:nvPr/>
      </p:nvGrpSpPr>
      <p:grpSpPr>
        <a:xfrm>
          <a:off x="0" y="0"/>
          <a:ext cx="0" cy="0"/>
          <a:chOff x="0" y="0"/>
          <a:chExt cx="0" cy="0"/>
        </a:xfrm>
      </p:grpSpPr>
      <p:sp>
        <p:nvSpPr>
          <p:cNvPr id="146" name="Google Shape;146;p27"/>
          <p:cNvSpPr txBox="1"/>
          <p:nvPr>
            <p:ph idx="4294967295" type="body"/>
          </p:nvPr>
        </p:nvSpPr>
        <p:spPr>
          <a:xfrm>
            <a:off x="1257300" y="2677600"/>
            <a:ext cx="15773400" cy="3808200"/>
          </a:xfrm>
          <a:prstGeom prst="rect">
            <a:avLst/>
          </a:prstGeom>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en" sz="3600"/>
              <a:t>The </a:t>
            </a:r>
            <a:r>
              <a:rPr b="1" lang="en" sz="3600"/>
              <a:t>LF AI &amp; Data</a:t>
            </a:r>
            <a:r>
              <a:rPr lang="en" sz="3600"/>
              <a:t>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600"/>
          </a:p>
        </p:txBody>
      </p:sp>
      <p:sp>
        <p:nvSpPr>
          <p:cNvPr id="147" name="Google Shape;147;p27"/>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Who is LF AI &amp; Data?</a:t>
            </a:r>
            <a:endParaRPr>
              <a:solidFill>
                <a:schemeClr val="dk1"/>
              </a:solidFill>
              <a:latin typeface="Bitter Medium"/>
              <a:ea typeface="Bitter Medium"/>
              <a:cs typeface="Bitter Medium"/>
              <a:sym typeface="Bitter Medium"/>
            </a:endParaRPr>
          </a:p>
        </p:txBody>
      </p:sp>
      <p:sp>
        <p:nvSpPr>
          <p:cNvPr id="148" name="Google Shape;148;p27"/>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b="1" lang="en"/>
              <a:t>‹#›</a:t>
            </a:fld>
            <a:endParaRPr b="1"/>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7" name="Shape 1097"/>
        <p:cNvGrpSpPr/>
        <p:nvPr/>
      </p:nvGrpSpPr>
      <p:grpSpPr>
        <a:xfrm>
          <a:off x="0" y="0"/>
          <a:ext cx="0" cy="0"/>
          <a:chOff x="0" y="0"/>
          <a:chExt cx="0" cy="0"/>
        </a:xfrm>
      </p:grpSpPr>
      <p:sp>
        <p:nvSpPr>
          <p:cNvPr id="1098" name="Google Shape;1098;p9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099" name="Google Shape;1099;p9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Community Engagement</a:t>
            </a:r>
            <a:endParaRPr/>
          </a:p>
        </p:txBody>
      </p:sp>
      <p:sp>
        <p:nvSpPr>
          <p:cNvPr id="1100" name="Google Shape;1100;p99"/>
          <p:cNvSpPr/>
          <p:nvPr/>
        </p:nvSpPr>
        <p:spPr>
          <a:xfrm>
            <a:off x="914400" y="3476729"/>
            <a:ext cx="16435800" cy="58416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1101" name="Google Shape;1101;p99"/>
          <p:cNvSpPr txBox="1"/>
          <p:nvPr/>
        </p:nvSpPr>
        <p:spPr>
          <a:xfrm>
            <a:off x="1106938" y="2155150"/>
            <a:ext cx="16266600" cy="9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LF AI &amp; Data is a constellation of open source projects. Our members leverage many efforts to engage </a:t>
            </a:r>
            <a:br>
              <a:rPr lang="en" sz="2200">
                <a:solidFill>
                  <a:srgbClr val="000000"/>
                </a:solidFill>
                <a:latin typeface="Open Sans Medium"/>
                <a:ea typeface="Open Sans Medium"/>
                <a:cs typeface="Open Sans Medium"/>
                <a:sym typeface="Open Sans Medium"/>
              </a:rPr>
            </a:br>
            <a:r>
              <a:rPr lang="en" sz="2200">
                <a:solidFill>
                  <a:srgbClr val="000000"/>
                </a:solidFill>
                <a:latin typeface="Open Sans Medium"/>
                <a:ea typeface="Open Sans Medium"/>
                <a:cs typeface="Open Sans Medium"/>
                <a:sym typeface="Open Sans Medium"/>
              </a:rPr>
              <a:t>with our project’s ecosystems and share their stories. As a member you can participate in:</a:t>
            </a:r>
            <a:endParaRPr sz="2200">
              <a:solidFill>
                <a:srgbClr val="000000"/>
              </a:solidFill>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sp>
        <p:nvSpPr>
          <p:cNvPr id="1102" name="Google Shape;1102;p99"/>
          <p:cNvSpPr txBox="1"/>
          <p:nvPr/>
        </p:nvSpPr>
        <p:spPr>
          <a:xfrm>
            <a:off x="2266605"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ML Workflow and Interoperability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Design a reference architecture for end-to-end ML Workflow, provide a reference implementation using hosted projects, and facilitate integration and interop across projects.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Trusted AI</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A global group working on policies, guidelines, tools and use cases by industry to ensure the development of trustworthy AI systems and processes to develop them continue to improve over time.</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DataOps</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latin typeface="Open Sans"/>
                <a:ea typeface="Open Sans"/>
                <a:cs typeface="Open Sans"/>
                <a:sym typeface="Open Sans"/>
              </a:rPr>
              <a:t>Share best practices, and bring technology awareness around DataOps across industries and enable collaboration across LF AI &amp; Data member companies, projects, and external participants.</a:t>
            </a:r>
            <a:endParaRPr sz="1800">
              <a:solidFill>
                <a:srgbClr val="000000"/>
              </a:solidFill>
              <a:latin typeface="Open Sans"/>
              <a:ea typeface="Open Sans"/>
              <a:cs typeface="Open Sans"/>
              <a:sym typeface="Open Sans"/>
            </a:endParaRPr>
          </a:p>
        </p:txBody>
      </p:sp>
      <p:sp>
        <p:nvSpPr>
          <p:cNvPr id="1103" name="Google Shape;1103;p99"/>
          <p:cNvSpPr txBox="1"/>
          <p:nvPr/>
        </p:nvSpPr>
        <p:spPr>
          <a:xfrm>
            <a:off x="10664864"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BI &amp; AI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latin typeface="Open Sans"/>
                <a:ea typeface="Open Sans"/>
                <a:cs typeface="Open Sans"/>
                <a:sym typeface="Open Sans"/>
              </a:rPr>
              <a:t>Integrate the power of AI and BI to make it CI (Cognitive Intelligence) by combing the speed machines accelerate (AI) with the direction intuited by human insight (BI).</a:t>
            </a:r>
            <a:endParaRPr sz="1800">
              <a:solidFill>
                <a:srgbClr val="676767"/>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Day</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A 1-day event organized multiple times per year focused on specific technical projects and collaboration ongoing in LF AI &amp; Data.</a:t>
            </a:r>
            <a:endParaRPr b="1" sz="1800">
              <a:latin typeface="Open Sans"/>
              <a:ea typeface="Open Sans"/>
              <a:cs typeface="Open Sans"/>
              <a:sym typeface="Open Sans"/>
            </a:endParaRPr>
          </a:p>
        </p:txBody>
      </p:sp>
      <p:grpSp>
        <p:nvGrpSpPr>
          <p:cNvPr id="1104" name="Google Shape;1104;p99"/>
          <p:cNvGrpSpPr/>
          <p:nvPr/>
        </p:nvGrpSpPr>
        <p:grpSpPr>
          <a:xfrm>
            <a:off x="9477934" y="3735299"/>
            <a:ext cx="1049192" cy="1039701"/>
            <a:chOff x="9477934" y="3735299"/>
            <a:chExt cx="1049192" cy="1039701"/>
          </a:xfrm>
        </p:grpSpPr>
        <p:sp>
          <p:nvSpPr>
            <p:cNvPr id="1105" name="Google Shape;1105;p99"/>
            <p:cNvSpPr/>
            <p:nvPr/>
          </p:nvSpPr>
          <p:spPr>
            <a:xfrm>
              <a:off x="94779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06" name="Google Shape;1106;p99"/>
            <p:cNvPicPr preferRelativeResize="0"/>
            <p:nvPr/>
          </p:nvPicPr>
          <p:blipFill rotWithShape="1">
            <a:blip r:embed="rId3">
              <a:alphaModFix/>
            </a:blip>
            <a:srcRect b="0" l="0" r="0" t="0"/>
            <a:stretch/>
          </p:blipFill>
          <p:spPr>
            <a:xfrm>
              <a:off x="9487425" y="3735299"/>
              <a:ext cx="1039701" cy="1039701"/>
            </a:xfrm>
            <a:prstGeom prst="rect">
              <a:avLst/>
            </a:prstGeom>
            <a:noFill/>
            <a:ln>
              <a:noFill/>
            </a:ln>
          </p:spPr>
        </p:pic>
      </p:grpSp>
      <p:grpSp>
        <p:nvGrpSpPr>
          <p:cNvPr id="1107" name="Google Shape;1107;p99"/>
          <p:cNvGrpSpPr/>
          <p:nvPr/>
        </p:nvGrpSpPr>
        <p:grpSpPr>
          <a:xfrm>
            <a:off x="9358323" y="5412850"/>
            <a:ext cx="1145505" cy="1145400"/>
            <a:chOff x="9358323" y="5412850"/>
            <a:chExt cx="1145505" cy="1145400"/>
          </a:xfrm>
        </p:grpSpPr>
        <p:sp>
          <p:nvSpPr>
            <p:cNvPr id="1108" name="Google Shape;1108;p99"/>
            <p:cNvSpPr/>
            <p:nvPr/>
          </p:nvSpPr>
          <p:spPr>
            <a:xfrm>
              <a:off x="9477919" y="55845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09" name="Google Shape;1109;p99"/>
            <p:cNvPicPr preferRelativeResize="0"/>
            <p:nvPr/>
          </p:nvPicPr>
          <p:blipFill rotWithShape="1">
            <a:blip r:embed="rId4">
              <a:alphaModFix/>
            </a:blip>
            <a:srcRect b="0" l="0" r="0" t="9"/>
            <a:stretch/>
          </p:blipFill>
          <p:spPr>
            <a:xfrm>
              <a:off x="9358323" y="5412850"/>
              <a:ext cx="1145505" cy="1145400"/>
            </a:xfrm>
            <a:prstGeom prst="rect">
              <a:avLst/>
            </a:prstGeom>
            <a:noFill/>
            <a:ln>
              <a:noFill/>
            </a:ln>
          </p:spPr>
        </p:pic>
      </p:grpSp>
      <p:grpSp>
        <p:nvGrpSpPr>
          <p:cNvPr id="1110" name="Google Shape;1110;p99"/>
          <p:cNvGrpSpPr/>
          <p:nvPr/>
        </p:nvGrpSpPr>
        <p:grpSpPr>
          <a:xfrm>
            <a:off x="1173100" y="3744576"/>
            <a:ext cx="1097400" cy="1097400"/>
            <a:chOff x="1173100" y="3744576"/>
            <a:chExt cx="1097400" cy="1097400"/>
          </a:xfrm>
        </p:grpSpPr>
        <p:sp>
          <p:nvSpPr>
            <p:cNvPr id="1111" name="Google Shape;1111;p99"/>
            <p:cNvSpPr/>
            <p:nvPr/>
          </p:nvSpPr>
          <p:spPr>
            <a:xfrm>
              <a:off x="1271834" y="38939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12" name="Google Shape;1112;p99"/>
            <p:cNvPicPr preferRelativeResize="0"/>
            <p:nvPr/>
          </p:nvPicPr>
          <p:blipFill rotWithShape="1">
            <a:blip r:embed="rId5">
              <a:alphaModFix/>
            </a:blip>
            <a:srcRect b="0" l="0" r="0" t="0"/>
            <a:stretch/>
          </p:blipFill>
          <p:spPr>
            <a:xfrm>
              <a:off x="1173100" y="3744576"/>
              <a:ext cx="1097400" cy="1097400"/>
            </a:xfrm>
            <a:prstGeom prst="rect">
              <a:avLst/>
            </a:prstGeom>
            <a:noFill/>
            <a:ln>
              <a:noFill/>
            </a:ln>
          </p:spPr>
        </p:pic>
      </p:grpSp>
      <p:grpSp>
        <p:nvGrpSpPr>
          <p:cNvPr id="1113" name="Google Shape;1113;p99"/>
          <p:cNvGrpSpPr/>
          <p:nvPr/>
        </p:nvGrpSpPr>
        <p:grpSpPr>
          <a:xfrm>
            <a:off x="1194164" y="5448224"/>
            <a:ext cx="1039701" cy="1039701"/>
            <a:chOff x="1194163" y="5448362"/>
            <a:chExt cx="1039701" cy="1039701"/>
          </a:xfrm>
        </p:grpSpPr>
        <p:sp>
          <p:nvSpPr>
            <p:cNvPr id="1114" name="Google Shape;1114;p99"/>
            <p:cNvSpPr/>
            <p:nvPr/>
          </p:nvSpPr>
          <p:spPr>
            <a:xfrm>
              <a:off x="1271815" y="545030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15" name="Google Shape;1115;p99"/>
            <p:cNvPicPr preferRelativeResize="0"/>
            <p:nvPr/>
          </p:nvPicPr>
          <p:blipFill rotWithShape="1">
            <a:blip r:embed="rId6">
              <a:alphaModFix/>
            </a:blip>
            <a:srcRect b="0" l="0" r="0" t="0"/>
            <a:stretch/>
          </p:blipFill>
          <p:spPr>
            <a:xfrm>
              <a:off x="1194163" y="5448362"/>
              <a:ext cx="1039701" cy="1039701"/>
            </a:xfrm>
            <a:prstGeom prst="rect">
              <a:avLst/>
            </a:prstGeom>
            <a:noFill/>
            <a:ln>
              <a:noFill/>
            </a:ln>
          </p:spPr>
        </p:pic>
      </p:grpSp>
      <p:grpSp>
        <p:nvGrpSpPr>
          <p:cNvPr id="1116" name="Google Shape;1116;p99"/>
          <p:cNvGrpSpPr/>
          <p:nvPr/>
        </p:nvGrpSpPr>
        <p:grpSpPr>
          <a:xfrm>
            <a:off x="1271819" y="7274650"/>
            <a:ext cx="985005" cy="984999"/>
            <a:chOff x="1271819" y="7274650"/>
            <a:chExt cx="985005" cy="984999"/>
          </a:xfrm>
        </p:grpSpPr>
        <p:sp>
          <p:nvSpPr>
            <p:cNvPr id="1117" name="Google Shape;1117;p99"/>
            <p:cNvSpPr/>
            <p:nvPr/>
          </p:nvSpPr>
          <p:spPr>
            <a:xfrm>
              <a:off x="1271819" y="731398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18" name="Google Shape;1118;p99"/>
            <p:cNvPicPr preferRelativeResize="0"/>
            <p:nvPr/>
          </p:nvPicPr>
          <p:blipFill rotWithShape="1">
            <a:blip r:embed="rId7">
              <a:alphaModFix/>
            </a:blip>
            <a:srcRect b="0" l="0" r="0" t="0"/>
            <a:stretch/>
          </p:blipFill>
          <p:spPr>
            <a:xfrm>
              <a:off x="1271825" y="7274650"/>
              <a:ext cx="984999" cy="984999"/>
            </a:xfrm>
            <a:prstGeom prst="rect">
              <a:avLst/>
            </a:prstGeom>
            <a:noFill/>
            <a:ln>
              <a:noFill/>
            </a:ln>
          </p:spPr>
        </p:pic>
      </p:gr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00"/>
          <p:cNvSpPr/>
          <p:nvPr/>
        </p:nvSpPr>
        <p:spPr>
          <a:xfrm>
            <a:off x="914400" y="3476726"/>
            <a:ext cx="16435800" cy="43353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1124" name="Google Shape;1124;p10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Thought leadership</a:t>
            </a:r>
            <a:endParaRPr/>
          </a:p>
        </p:txBody>
      </p:sp>
      <p:sp>
        <p:nvSpPr>
          <p:cNvPr id="1125" name="Google Shape;1125;p10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126" name="Google Shape;1126;p100"/>
          <p:cNvSpPr txBox="1"/>
          <p:nvPr/>
        </p:nvSpPr>
        <p:spPr>
          <a:xfrm>
            <a:off x="2277875" y="3802071"/>
            <a:ext cx="6487500" cy="3579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latin typeface="Open Sans"/>
                <a:ea typeface="Open Sans"/>
                <a:cs typeface="Open Sans"/>
                <a:sym typeface="Open Sans"/>
              </a:rPr>
              <a:t>Governing Board Participation</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elections to serve on the Governing Board to oversee the vision of LF AI &amp; Data and work with the TAC.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Engagement with other Foundations and </a:t>
            </a:r>
            <a:br>
              <a:rPr b="1" lang="en" sz="1800">
                <a:solidFill>
                  <a:srgbClr val="000000"/>
                </a:solidFill>
                <a:latin typeface="Open Sans"/>
                <a:ea typeface="Open Sans"/>
                <a:cs typeface="Open Sans"/>
                <a:sym typeface="Open Sans"/>
              </a:rPr>
            </a:br>
            <a:r>
              <a:rPr b="1" lang="en" sz="1800">
                <a:solidFill>
                  <a:srgbClr val="000000"/>
                </a:solidFill>
                <a:latin typeface="Open Sans"/>
                <a:ea typeface="Open Sans"/>
                <a:cs typeface="Open Sans"/>
                <a:sym typeface="Open Sans"/>
              </a:rPr>
              <a:t>Industry Consortia </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establishing collaborations with other umbrella foundations under the LF and broadly with other industry consortia organizations.</a:t>
            </a:r>
            <a:endParaRPr sz="1800">
              <a:solidFill>
                <a:srgbClr val="000000"/>
              </a:solidFill>
              <a:latin typeface="Century Gothic"/>
              <a:ea typeface="Century Gothic"/>
              <a:cs typeface="Century Gothic"/>
              <a:sym typeface="Century Gothic"/>
            </a:endParaRPr>
          </a:p>
        </p:txBody>
      </p:sp>
      <p:sp>
        <p:nvSpPr>
          <p:cNvPr id="1127" name="Google Shape;1127;p100"/>
          <p:cNvSpPr txBox="1"/>
          <p:nvPr/>
        </p:nvSpPr>
        <p:spPr>
          <a:xfrm>
            <a:off x="10475600" y="3802071"/>
            <a:ext cx="6754500" cy="3783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Technical Advisory Council Leadership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TAC provides technical leadership to the open source AI and Data community, accepts projects into incubation, graduates projects and launches new efforts and collaborations.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I</a:t>
            </a:r>
            <a:r>
              <a:rPr b="1" lang="en" sz="1800">
                <a:solidFill>
                  <a:srgbClr val="000000"/>
                </a:solidFill>
                <a:latin typeface="Open Sans"/>
                <a:ea typeface="Open Sans"/>
                <a:cs typeface="Open Sans"/>
                <a:sym typeface="Open Sans"/>
              </a:rPr>
              <a:t>nteractive Landscape Placement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Our landscape is a comprehensive view of all open source AI and Data critical projects</a:t>
            </a:r>
            <a:r>
              <a:rPr lang="en" sz="1800">
                <a:solidFill>
                  <a:srgbClr val="000000"/>
                </a:solidFill>
                <a:latin typeface="Open Sans"/>
                <a:ea typeface="Open Sans"/>
                <a:cs typeface="Open Sans"/>
                <a:sym typeface="Open Sans"/>
              </a:rPr>
              <a:t> in the ecosystem. Anyone looking to adopt open source AI and Data projects comes here to review what technologies they should assess and adopt. </a:t>
            </a:r>
            <a:endParaRPr b="1" sz="1800">
              <a:latin typeface="Century Gothic"/>
              <a:ea typeface="Century Gothic"/>
              <a:cs typeface="Century Gothic"/>
              <a:sym typeface="Century Gothic"/>
            </a:endParaRPr>
          </a:p>
        </p:txBody>
      </p:sp>
      <p:sp>
        <p:nvSpPr>
          <p:cNvPr id="1128" name="Google Shape;1128;p100"/>
          <p:cNvSpPr txBox="1"/>
          <p:nvPr/>
        </p:nvSpPr>
        <p:spPr>
          <a:xfrm>
            <a:off x="1106938" y="2261950"/>
            <a:ext cx="16266600" cy="97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Members of the LF AI &amp; Data can network and help shape the open source AI and Data market.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grpSp>
        <p:nvGrpSpPr>
          <p:cNvPr id="1129" name="Google Shape;1129;p100"/>
          <p:cNvGrpSpPr/>
          <p:nvPr/>
        </p:nvGrpSpPr>
        <p:grpSpPr>
          <a:xfrm>
            <a:off x="9231925" y="3829750"/>
            <a:ext cx="1181001" cy="1181001"/>
            <a:chOff x="9231925" y="3829750"/>
            <a:chExt cx="1181001" cy="1181001"/>
          </a:xfrm>
        </p:grpSpPr>
        <p:sp>
          <p:nvSpPr>
            <p:cNvPr id="1130" name="Google Shape;1130;p100"/>
            <p:cNvSpPr/>
            <p:nvPr/>
          </p:nvSpPr>
          <p:spPr>
            <a:xfrm>
              <a:off x="9369271" y="40590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31" name="Google Shape;1131;p100"/>
            <p:cNvPicPr preferRelativeResize="0"/>
            <p:nvPr/>
          </p:nvPicPr>
          <p:blipFill rotWithShape="1">
            <a:blip r:embed="rId3">
              <a:alphaModFix/>
            </a:blip>
            <a:srcRect b="0" l="0" r="0" t="0"/>
            <a:stretch/>
          </p:blipFill>
          <p:spPr>
            <a:xfrm>
              <a:off x="9231925" y="3829750"/>
              <a:ext cx="1181001" cy="1181001"/>
            </a:xfrm>
            <a:prstGeom prst="rect">
              <a:avLst/>
            </a:prstGeom>
            <a:noFill/>
            <a:ln>
              <a:noFill/>
            </a:ln>
          </p:spPr>
        </p:pic>
      </p:grpSp>
      <p:sp>
        <p:nvSpPr>
          <p:cNvPr id="1132" name="Google Shape;1132;p100"/>
          <p:cNvSpPr/>
          <p:nvPr/>
        </p:nvSpPr>
        <p:spPr>
          <a:xfrm>
            <a:off x="1309934" y="40590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33" name="Google Shape;1133;p100"/>
          <p:cNvPicPr preferRelativeResize="0"/>
          <p:nvPr/>
        </p:nvPicPr>
        <p:blipFill rotWithShape="1">
          <a:blip r:embed="rId4">
            <a:alphaModFix/>
          </a:blip>
          <a:srcRect b="0" l="0" r="0" t="0"/>
          <a:stretch/>
        </p:blipFill>
        <p:spPr>
          <a:xfrm>
            <a:off x="1214375" y="3909676"/>
            <a:ext cx="1097400" cy="1097400"/>
          </a:xfrm>
          <a:prstGeom prst="rect">
            <a:avLst/>
          </a:prstGeom>
          <a:noFill/>
          <a:ln>
            <a:noFill/>
          </a:ln>
        </p:spPr>
      </p:pic>
      <p:grpSp>
        <p:nvGrpSpPr>
          <p:cNvPr id="1134" name="Google Shape;1134;p100"/>
          <p:cNvGrpSpPr/>
          <p:nvPr/>
        </p:nvGrpSpPr>
        <p:grpSpPr>
          <a:xfrm>
            <a:off x="1243214" y="5613324"/>
            <a:ext cx="1039701" cy="1039701"/>
            <a:chOff x="1243214" y="5613324"/>
            <a:chExt cx="1039701" cy="1039701"/>
          </a:xfrm>
        </p:grpSpPr>
        <p:sp>
          <p:nvSpPr>
            <p:cNvPr id="1135" name="Google Shape;1135;p100"/>
            <p:cNvSpPr/>
            <p:nvPr/>
          </p:nvSpPr>
          <p:spPr>
            <a:xfrm>
              <a:off x="1309919" y="567798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36" name="Google Shape;1136;p100"/>
            <p:cNvPicPr preferRelativeResize="0"/>
            <p:nvPr/>
          </p:nvPicPr>
          <p:blipFill rotWithShape="1">
            <a:blip r:embed="rId5">
              <a:alphaModFix/>
            </a:blip>
            <a:srcRect b="0" l="0" r="0" t="0"/>
            <a:stretch/>
          </p:blipFill>
          <p:spPr>
            <a:xfrm>
              <a:off x="1243214" y="5613324"/>
              <a:ext cx="1039701" cy="1039701"/>
            </a:xfrm>
            <a:prstGeom prst="rect">
              <a:avLst/>
            </a:prstGeom>
            <a:noFill/>
            <a:ln>
              <a:noFill/>
            </a:ln>
          </p:spPr>
        </p:pic>
      </p:grpSp>
      <p:grpSp>
        <p:nvGrpSpPr>
          <p:cNvPr id="1137" name="Google Shape;1137;p100"/>
          <p:cNvGrpSpPr/>
          <p:nvPr/>
        </p:nvGrpSpPr>
        <p:grpSpPr>
          <a:xfrm>
            <a:off x="9082175" y="5667975"/>
            <a:ext cx="1480500" cy="1480350"/>
            <a:chOff x="9082175" y="5667975"/>
            <a:chExt cx="1480500" cy="1480350"/>
          </a:xfrm>
        </p:grpSpPr>
        <p:sp>
          <p:nvSpPr>
            <p:cNvPr id="1138" name="Google Shape;1138;p100"/>
            <p:cNvSpPr/>
            <p:nvPr/>
          </p:nvSpPr>
          <p:spPr>
            <a:xfrm>
              <a:off x="9369267" y="5955012"/>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39" name="Google Shape;1139;p100"/>
            <p:cNvPicPr preferRelativeResize="0"/>
            <p:nvPr/>
          </p:nvPicPr>
          <p:blipFill rotWithShape="1">
            <a:blip r:embed="rId6">
              <a:alphaModFix/>
            </a:blip>
            <a:srcRect b="10" l="0" r="0" t="0"/>
            <a:stretch/>
          </p:blipFill>
          <p:spPr>
            <a:xfrm>
              <a:off x="9082175" y="5667975"/>
              <a:ext cx="1480500" cy="1480350"/>
            </a:xfrm>
            <a:prstGeom prst="rect">
              <a:avLst/>
            </a:prstGeom>
            <a:noFill/>
            <a:ln>
              <a:noFill/>
            </a:ln>
          </p:spPr>
        </p:pic>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sp>
        <p:nvSpPr>
          <p:cNvPr id="1145" name="Google Shape;1145;p10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Annual Dues</a:t>
            </a:r>
            <a:endParaRPr sz="3600"/>
          </a:p>
        </p:txBody>
      </p:sp>
      <p:sp>
        <p:nvSpPr>
          <p:cNvPr id="1146" name="Google Shape;1146;p10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147" name="Google Shape;1147;p101"/>
          <p:cNvSpPr/>
          <p:nvPr/>
        </p:nvSpPr>
        <p:spPr>
          <a:xfrm>
            <a:off x="616313" y="3434820"/>
            <a:ext cx="39456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Premier Member</a:t>
            </a:r>
            <a:endParaRPr b="1" sz="2400">
              <a:solidFill>
                <a:srgbClr val="FFFFFF"/>
              </a:solidFill>
              <a:latin typeface="Open Sans"/>
              <a:ea typeface="Open Sans"/>
              <a:cs typeface="Open Sans"/>
              <a:sym typeface="Open Sans"/>
            </a:endParaRPr>
          </a:p>
        </p:txBody>
      </p:sp>
      <p:sp>
        <p:nvSpPr>
          <p:cNvPr id="1148" name="Google Shape;1148;p101"/>
          <p:cNvSpPr/>
          <p:nvPr/>
        </p:nvSpPr>
        <p:spPr>
          <a:xfrm>
            <a:off x="616313" y="4633293"/>
            <a:ext cx="39456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General Member</a:t>
            </a:r>
            <a:endParaRPr b="1" sz="2400">
              <a:solidFill>
                <a:srgbClr val="3F3F3F"/>
              </a:solidFill>
              <a:latin typeface="Open Sans"/>
              <a:ea typeface="Open Sans"/>
              <a:cs typeface="Open Sans"/>
              <a:sym typeface="Open Sans"/>
            </a:endParaRPr>
          </a:p>
        </p:txBody>
      </p:sp>
      <p:sp>
        <p:nvSpPr>
          <p:cNvPr id="1149" name="Google Shape;1149;p101"/>
          <p:cNvSpPr/>
          <p:nvPr/>
        </p:nvSpPr>
        <p:spPr>
          <a:xfrm>
            <a:off x="11298021" y="3451597"/>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$100,000</a:t>
            </a:r>
            <a:endParaRPr sz="2400">
              <a:solidFill>
                <a:srgbClr val="FFFFFF"/>
              </a:solidFill>
              <a:latin typeface="Open Sans"/>
              <a:ea typeface="Open Sans"/>
              <a:cs typeface="Open Sans"/>
              <a:sym typeface="Open Sans"/>
            </a:endParaRPr>
          </a:p>
        </p:txBody>
      </p:sp>
      <p:sp>
        <p:nvSpPr>
          <p:cNvPr id="1150" name="Google Shape;1150;p101"/>
          <p:cNvSpPr/>
          <p:nvPr/>
        </p:nvSpPr>
        <p:spPr>
          <a:xfrm>
            <a:off x="11298021" y="4650034"/>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spcBef>
                <a:spcPts val="0"/>
              </a:spcBef>
              <a:spcAft>
                <a:spcPts val="0"/>
              </a:spcAft>
              <a:buNone/>
            </a:pPr>
            <a:r>
              <a:rPr lang="en" sz="2400">
                <a:solidFill>
                  <a:srgbClr val="FFFFFF"/>
                </a:solidFill>
                <a:latin typeface="Open Sans"/>
                <a:ea typeface="Open Sans"/>
                <a:cs typeface="Open Sans"/>
                <a:sym typeface="Open Sans"/>
              </a:rPr>
              <a:t>5,000 employees +: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$15,000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$10,000 </a:t>
            </a:r>
            <a:endParaRPr sz="24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 sz="2400">
                <a:solidFill>
                  <a:srgbClr val="FFFFFF"/>
                </a:solidFill>
                <a:latin typeface="Open Sans"/>
                <a:ea typeface="Open Sans"/>
                <a:cs typeface="Open Sans"/>
                <a:sym typeface="Open Sans"/>
              </a:rPr>
              <a:t>Up to 499 employees: 		$5,000</a:t>
            </a:r>
            <a:endParaRPr sz="2400">
              <a:solidFill>
                <a:srgbClr val="FFFFFF"/>
              </a:solidFill>
              <a:latin typeface="Open Sans"/>
              <a:ea typeface="Open Sans"/>
              <a:cs typeface="Open Sans"/>
              <a:sym typeface="Open Sans"/>
            </a:endParaRPr>
          </a:p>
        </p:txBody>
      </p:sp>
      <p:sp>
        <p:nvSpPr>
          <p:cNvPr id="1151" name="Google Shape;1151;p101"/>
          <p:cNvSpPr/>
          <p:nvPr/>
        </p:nvSpPr>
        <p:spPr>
          <a:xfrm>
            <a:off x="11292995" y="2245836"/>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Existing Linux Foundation Member</a:t>
            </a:r>
            <a:endParaRPr b="1" sz="2400">
              <a:solidFill>
                <a:srgbClr val="FFFFFF"/>
              </a:solidFill>
              <a:latin typeface="Open Sans"/>
              <a:ea typeface="Open Sans"/>
              <a:cs typeface="Open Sans"/>
              <a:sym typeface="Open Sans"/>
            </a:endParaRPr>
          </a:p>
        </p:txBody>
      </p:sp>
      <p:sp>
        <p:nvSpPr>
          <p:cNvPr id="1152" name="Google Shape;1152;p101"/>
          <p:cNvSpPr/>
          <p:nvPr/>
        </p:nvSpPr>
        <p:spPr>
          <a:xfrm>
            <a:off x="4751456" y="3446990"/>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$120,000</a:t>
            </a:r>
            <a:endParaRPr sz="2400">
              <a:solidFill>
                <a:srgbClr val="FFFFFF"/>
              </a:solidFill>
              <a:latin typeface="Open Sans"/>
              <a:ea typeface="Open Sans"/>
              <a:cs typeface="Open Sans"/>
              <a:sym typeface="Open Sans"/>
            </a:endParaRPr>
          </a:p>
        </p:txBody>
      </p:sp>
      <p:sp>
        <p:nvSpPr>
          <p:cNvPr id="1153" name="Google Shape;1153;p101"/>
          <p:cNvSpPr/>
          <p:nvPr/>
        </p:nvSpPr>
        <p:spPr>
          <a:xfrm>
            <a:off x="4751456" y="4645471"/>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5,000 employees +:  			$45,000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$30,000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Up to 499 employees:			$10,000</a:t>
            </a:r>
            <a:endParaRPr sz="2400">
              <a:solidFill>
                <a:srgbClr val="FFFFFF"/>
              </a:solidFill>
              <a:latin typeface="Open Sans"/>
              <a:ea typeface="Open Sans"/>
              <a:cs typeface="Open Sans"/>
              <a:sym typeface="Open Sans"/>
            </a:endParaRPr>
          </a:p>
        </p:txBody>
      </p:sp>
      <p:sp>
        <p:nvSpPr>
          <p:cNvPr id="1154" name="Google Shape;1154;p101"/>
          <p:cNvSpPr/>
          <p:nvPr/>
        </p:nvSpPr>
        <p:spPr>
          <a:xfrm>
            <a:off x="4710486" y="2241188"/>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Not Yet a Linux Foundation Member</a:t>
            </a:r>
            <a:endParaRPr b="1" sz="2400">
              <a:solidFill>
                <a:srgbClr val="FFFFFF"/>
              </a:solidFill>
              <a:latin typeface="Open Sans"/>
              <a:ea typeface="Open Sans"/>
              <a:cs typeface="Open Sans"/>
              <a:sym typeface="Open Sans"/>
            </a:endParaRPr>
          </a:p>
        </p:txBody>
      </p:sp>
      <p:sp>
        <p:nvSpPr>
          <p:cNvPr id="1155" name="Google Shape;1155;p101"/>
          <p:cNvSpPr/>
          <p:nvPr/>
        </p:nvSpPr>
        <p:spPr>
          <a:xfrm>
            <a:off x="616313" y="7937602"/>
            <a:ext cx="3945600" cy="1041000"/>
          </a:xfrm>
          <a:prstGeom prst="rect">
            <a:avLst/>
          </a:prstGeom>
          <a:solidFill>
            <a:srgbClr val="6D9EEB"/>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Associate Member</a:t>
            </a:r>
            <a:endParaRPr b="1" sz="2400">
              <a:solidFill>
                <a:srgbClr val="FFFFFF"/>
              </a:solidFill>
              <a:latin typeface="Open Sans"/>
              <a:ea typeface="Open Sans"/>
              <a:cs typeface="Open Sans"/>
              <a:sym typeface="Open Sans"/>
            </a:endParaRPr>
          </a:p>
        </p:txBody>
      </p:sp>
      <p:sp>
        <p:nvSpPr>
          <p:cNvPr id="1156" name="Google Shape;1156;p101"/>
          <p:cNvSpPr/>
          <p:nvPr/>
        </p:nvSpPr>
        <p:spPr>
          <a:xfrm>
            <a:off x="4751468" y="7949762"/>
            <a:ext cx="12905700" cy="1041000"/>
          </a:xfrm>
          <a:prstGeom prst="rect">
            <a:avLst/>
          </a:prstGeom>
          <a:solidFill>
            <a:srgbClr val="6D9EEB"/>
          </a:solidFill>
          <a:ln>
            <a:noFill/>
          </a:ln>
        </p:spPr>
        <p:txBody>
          <a:bodyPr anchorCtr="0" anchor="t" bIns="91425" lIns="0" spcFirstLastPara="1" rIns="0" wrap="square" tIns="182875">
            <a:noAutofit/>
          </a:bodyPr>
          <a:lstStyle/>
          <a:p>
            <a:pPr indent="0" lvl="0" marL="0" marR="0" rtl="0" algn="ctr">
              <a:lnSpc>
                <a:spcPct val="100000"/>
              </a:lnSpc>
              <a:spcBef>
                <a:spcPts val="0"/>
              </a:spcBef>
              <a:spcAft>
                <a:spcPts val="0"/>
              </a:spcAft>
              <a:buNone/>
            </a:pPr>
            <a:r>
              <a:rPr lang="en" sz="2400">
                <a:solidFill>
                  <a:srgbClr val="FFFFFF"/>
                </a:solidFill>
                <a:latin typeface="Open Sans"/>
                <a:ea typeface="Open Sans"/>
                <a:cs typeface="Open Sans"/>
                <a:sym typeface="Open Sans"/>
              </a:rPr>
              <a:t>Free</a:t>
            </a:r>
            <a:endParaRPr sz="24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1500">
                <a:solidFill>
                  <a:srgbClr val="FFFFFF"/>
                </a:solidFill>
                <a:latin typeface="Open Sans"/>
                <a:ea typeface="Open Sans"/>
                <a:cs typeface="Open Sans"/>
                <a:sym typeface="Open Sans"/>
              </a:rPr>
              <a:t>Limited to academic and nonprofit institutions respectively and requires approval by the Governing Board</a:t>
            </a:r>
            <a:r>
              <a:rPr lang="en" sz="3000">
                <a:solidFill>
                  <a:srgbClr val="434343"/>
                </a:solidFill>
                <a:latin typeface="Open Sans"/>
                <a:ea typeface="Open Sans"/>
                <a:cs typeface="Open Sans"/>
                <a:sym typeface="Open Sans"/>
              </a:rPr>
              <a:t> </a:t>
            </a:r>
            <a:endParaRPr sz="2700">
              <a:solidFill>
                <a:srgbClr val="FFFFFF"/>
              </a:solidFill>
              <a:latin typeface="Open Sans"/>
              <a:ea typeface="Open Sans"/>
              <a:cs typeface="Open Sans"/>
              <a:sym typeface="Open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0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Premier Membership</a:t>
            </a:r>
            <a:endParaRPr sz="3600"/>
          </a:p>
        </p:txBody>
      </p:sp>
      <p:sp>
        <p:nvSpPr>
          <p:cNvPr id="1163" name="Google Shape;1163;p10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164" name="Google Shape;1164;p102"/>
          <p:cNvSpPr txBox="1"/>
          <p:nvPr>
            <p:ph idx="4294967295" type="body"/>
          </p:nvPr>
        </p:nvSpPr>
        <p:spPr>
          <a:xfrm>
            <a:off x="937275" y="2383648"/>
            <a:ext cx="16400700" cy="1159200"/>
          </a:xfrm>
          <a:prstGeom prst="rect">
            <a:avLst/>
          </a:prstGeom>
          <a:noFill/>
          <a:ln>
            <a:noFill/>
          </a:ln>
        </p:spPr>
        <p:txBody>
          <a:bodyPr anchorCtr="0" anchor="t" bIns="68550" lIns="137150" spcFirstLastPara="1" rIns="137150" wrap="square" tIns="68550">
            <a:noAutofit/>
          </a:bodyPr>
          <a:lstStyle/>
          <a:p>
            <a:pPr indent="0" lvl="0" marL="0" rtl="0" algn="l">
              <a:lnSpc>
                <a:spcPct val="115000"/>
              </a:lnSpc>
              <a:spcBef>
                <a:spcPts val="0"/>
              </a:spcBef>
              <a:spcAft>
                <a:spcPts val="0"/>
              </a:spcAft>
              <a:buSzPts val="3000"/>
              <a:buNone/>
            </a:pPr>
            <a:r>
              <a:rPr lang="en" sz="1800"/>
              <a:t>Highest tier of membership – for organizations contributing heavily to open source AI and Data, and bringing their own projects to be hosted at the Foundation. They work in concert with the Foundation team members. These companies want to take the most active role in enabling the open source AI and Data ecosystem.</a:t>
            </a:r>
            <a:endParaRPr sz="1800"/>
          </a:p>
        </p:txBody>
      </p:sp>
      <p:sp>
        <p:nvSpPr>
          <p:cNvPr id="1165" name="Google Shape;1165;p102"/>
          <p:cNvSpPr/>
          <p:nvPr/>
        </p:nvSpPr>
        <p:spPr>
          <a:xfrm>
            <a:off x="937275" y="4201000"/>
            <a:ext cx="16436400" cy="43986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1166" name="Google Shape;1166;p102"/>
          <p:cNvSpPr/>
          <p:nvPr/>
        </p:nvSpPr>
        <p:spPr>
          <a:xfrm>
            <a:off x="937275" y="37434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lnSpc>
                <a:spcPct val="115000"/>
              </a:lnSpc>
              <a:spcBef>
                <a:spcPts val="0"/>
              </a:spcBef>
              <a:spcAft>
                <a:spcPts val="0"/>
              </a:spcAft>
              <a:buNone/>
            </a:pPr>
            <a:r>
              <a:rPr lang="en" sz="3200">
                <a:solidFill>
                  <a:srgbClr val="FFFFFF"/>
                </a:solidFill>
                <a:latin typeface="Open Sans SemiBold"/>
                <a:ea typeface="Open Sans SemiBold"/>
                <a:cs typeface="Open Sans SemiBold"/>
                <a:sym typeface="Open Sans SemiBold"/>
              </a:rPr>
              <a:t>Premier members are eligible to:</a:t>
            </a:r>
            <a:endParaRPr sz="3600">
              <a:solidFill>
                <a:srgbClr val="FFFFFF"/>
              </a:solidFill>
              <a:latin typeface="Open Sans"/>
              <a:ea typeface="Open Sans"/>
              <a:cs typeface="Open Sans"/>
              <a:sym typeface="Open Sans"/>
            </a:endParaRPr>
          </a:p>
        </p:txBody>
      </p:sp>
      <p:sp>
        <p:nvSpPr>
          <p:cNvPr id="1167" name="Google Shape;1167;p102"/>
          <p:cNvSpPr txBox="1"/>
          <p:nvPr/>
        </p:nvSpPr>
        <p:spPr>
          <a:xfrm>
            <a:off x="1119300" y="4655200"/>
            <a:ext cx="16074300" cy="3852000"/>
          </a:xfrm>
          <a:prstGeom prst="rect">
            <a:avLst/>
          </a:prstGeom>
          <a:noFill/>
          <a:ln>
            <a:noFill/>
          </a:ln>
        </p:spPr>
        <p:txBody>
          <a:bodyPr anchorCtr="0" anchor="t" bIns="91400" lIns="182825" spcFirstLastPara="1" rIns="182825" wrap="square" tIns="91400">
            <a:noAutofit/>
          </a:bodyPr>
          <a:lstStyle/>
          <a:p>
            <a:pPr indent="0" lvl="0" marL="0" marR="0" rtl="0" algn="l">
              <a:lnSpc>
                <a:spcPct val="115000"/>
              </a:lnSpc>
              <a:spcBef>
                <a:spcPts val="0"/>
              </a:spcBef>
              <a:spcAft>
                <a:spcPts val="0"/>
              </a:spcAft>
              <a:buNone/>
            </a:pPr>
            <a:r>
              <a:rPr lang="en" sz="1800">
                <a:solidFill>
                  <a:schemeClr val="dk1"/>
                </a:solidFill>
                <a:latin typeface="Open Sans"/>
                <a:ea typeface="Open Sans"/>
                <a:cs typeface="Open Sans"/>
                <a:sym typeface="Open Sans"/>
              </a:rPr>
              <a:t>(Enjoy all the benefits of General level, plus;)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Gill Sans"/>
              <a:buChar char="●"/>
            </a:pPr>
            <a:r>
              <a:rPr b="1" lang="en" sz="1800">
                <a:solidFill>
                  <a:schemeClr val="dk1"/>
                </a:solidFill>
                <a:latin typeface="Open Sans"/>
                <a:ea typeface="Open Sans"/>
                <a:cs typeface="Open Sans"/>
                <a:sym typeface="Open Sans"/>
              </a:rPr>
              <a:t>Hold one (1) guaranteed seat</a:t>
            </a:r>
            <a:r>
              <a:rPr lang="en" sz="1800">
                <a:solidFill>
                  <a:schemeClr val="dk1"/>
                </a:solidFill>
                <a:latin typeface="Open Sans"/>
                <a:ea typeface="Open Sans"/>
                <a:cs typeface="Open Sans"/>
                <a:sym typeface="Open Sans"/>
              </a:rPr>
              <a:t> on the LF AI &amp; Data Governing Board + one alternate (1) representative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b="1" lang="en" sz="1800">
                <a:solidFill>
                  <a:schemeClr val="dk1"/>
                </a:solidFill>
                <a:latin typeface="Open Sans"/>
                <a:ea typeface="Open Sans"/>
                <a:cs typeface="Open Sans"/>
                <a:sym typeface="Open Sans"/>
              </a:rPr>
              <a:t>Appoint one (1) voting representative in any subcommittees </a:t>
            </a:r>
            <a:r>
              <a:rPr lang="en" sz="1800">
                <a:solidFill>
                  <a:schemeClr val="dk1"/>
                </a:solidFill>
                <a:latin typeface="Open Sans"/>
                <a:ea typeface="Open Sans"/>
                <a:cs typeface="Open Sans"/>
                <a:sym typeface="Open Sans"/>
              </a:rPr>
              <a:t>or activities of the LF AI &amp; Data Governing Board</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greater </a:t>
            </a:r>
            <a:r>
              <a:rPr b="1" lang="en" sz="1800">
                <a:solidFill>
                  <a:schemeClr val="dk1"/>
                </a:solidFill>
                <a:latin typeface="Open Sans"/>
                <a:ea typeface="Open Sans"/>
                <a:cs typeface="Open Sans"/>
                <a:sym typeface="Open Sans"/>
              </a:rPr>
              <a:t>insight into LF AI &amp; Data strategy and projects </a:t>
            </a:r>
            <a:r>
              <a:rPr lang="en" sz="1800">
                <a:solidFill>
                  <a:schemeClr val="dk1"/>
                </a:solidFill>
                <a:latin typeface="Open Sans"/>
                <a:ea typeface="Open Sans"/>
                <a:cs typeface="Open Sans"/>
                <a:sym typeface="Open Sans"/>
              </a:rPr>
              <a:t>through engagement with the LF AI &amp; Data leadership team. Premier level members have the unique opportunity to </a:t>
            </a:r>
            <a:r>
              <a:rPr b="1" lang="en" sz="1800">
                <a:solidFill>
                  <a:schemeClr val="dk1"/>
                </a:solidFill>
                <a:latin typeface="Open Sans"/>
                <a:ea typeface="Open Sans"/>
                <a:cs typeface="Open Sans"/>
                <a:sym typeface="Open Sans"/>
              </a:rPr>
              <a:t>customize their experience</a:t>
            </a:r>
            <a:r>
              <a:rPr lang="en" sz="1800">
                <a:solidFill>
                  <a:schemeClr val="dk1"/>
                </a:solidFill>
                <a:latin typeface="Open Sans"/>
                <a:ea typeface="Open Sans"/>
                <a:cs typeface="Open Sans"/>
                <a:sym typeface="Open Sans"/>
              </a:rPr>
              <a:t> with LF AI &amp; Data. The team will make themselves available to help achieve your strategic goals. We can help with guidance in open source contributions, new market creation, and/or open source project donation. </a:t>
            </a:r>
            <a:r>
              <a:rPr b="1" lang="en" sz="1800">
                <a:solidFill>
                  <a:schemeClr val="dk1"/>
                </a:solidFill>
                <a:latin typeface="Open Sans"/>
                <a:ea typeface="Open Sans"/>
                <a:cs typeface="Open Sans"/>
                <a:sym typeface="Open Sans"/>
              </a:rPr>
              <a:t>Have ideas? Just ask!</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Enjoy most prominent placement in displays of membership including website, landscape and marketing materials.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Create an individualized press release upon membership announcement with the LF AI PR team.</a:t>
            </a:r>
            <a:endParaRPr sz="1800">
              <a:solidFill>
                <a:schemeClr val="dk1"/>
              </a:solidFill>
              <a:latin typeface="Open Sans"/>
              <a:ea typeface="Open Sans"/>
              <a:cs typeface="Open Sans"/>
              <a:sym typeface="Open Sans"/>
            </a:endParaRPr>
          </a:p>
        </p:txBody>
      </p:sp>
      <p:pic>
        <p:nvPicPr>
          <p:cNvPr id="1168" name="Google Shape;1168;p102"/>
          <p:cNvPicPr preferRelativeResize="0"/>
          <p:nvPr/>
        </p:nvPicPr>
        <p:blipFill>
          <a:blip r:embed="rId3">
            <a:alphaModFix/>
          </a:blip>
          <a:stretch>
            <a:fillRect/>
          </a:stretch>
        </p:blipFill>
        <p:spPr>
          <a:xfrm>
            <a:off x="14070280" y="883171"/>
            <a:ext cx="3496285" cy="115916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3" name="Shape 1173"/>
        <p:cNvGrpSpPr/>
        <p:nvPr/>
      </p:nvGrpSpPr>
      <p:grpSpPr>
        <a:xfrm>
          <a:off x="0" y="0"/>
          <a:ext cx="0" cy="0"/>
          <a:chOff x="0" y="0"/>
          <a:chExt cx="0" cy="0"/>
        </a:xfrm>
      </p:grpSpPr>
      <p:sp>
        <p:nvSpPr>
          <p:cNvPr id="1174" name="Google Shape;1174;p10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General Membership</a:t>
            </a:r>
            <a:endParaRPr sz="3600"/>
          </a:p>
        </p:txBody>
      </p:sp>
      <p:sp>
        <p:nvSpPr>
          <p:cNvPr id="1175" name="Google Shape;1175;p103"/>
          <p:cNvSpPr txBox="1"/>
          <p:nvPr>
            <p:ph idx="4294967295" type="body"/>
          </p:nvPr>
        </p:nvSpPr>
        <p:spPr>
          <a:xfrm>
            <a:off x="937275" y="2400300"/>
            <a:ext cx="16400700" cy="9681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SzPts val="3000"/>
              <a:buNone/>
            </a:pPr>
            <a:r>
              <a:rPr lang="en" sz="1800"/>
              <a:t>Targeted for organizations that want to support of LF AI &amp; Data and our mission. Organizations that join at the General level are deeply committed to using open source technology, helping LF AI &amp; Data grow, voicing the opinions of their customers, and giving back to the community.</a:t>
            </a:r>
            <a:endParaRPr sz="1800"/>
          </a:p>
        </p:txBody>
      </p:sp>
      <p:sp>
        <p:nvSpPr>
          <p:cNvPr id="1176" name="Google Shape;1176;p10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177" name="Google Shape;1177;p103"/>
          <p:cNvSpPr/>
          <p:nvPr/>
        </p:nvSpPr>
        <p:spPr>
          <a:xfrm>
            <a:off x="937275" y="3438675"/>
            <a:ext cx="16436400" cy="5368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1178" name="Google Shape;1178;p103"/>
          <p:cNvSpPr txBox="1"/>
          <p:nvPr/>
        </p:nvSpPr>
        <p:spPr>
          <a:xfrm>
            <a:off x="937275" y="4464150"/>
            <a:ext cx="16436400" cy="43428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Century Gothic"/>
              <a:buChar char="●"/>
            </a:pPr>
            <a:r>
              <a:rPr b="1" lang="en" sz="1800">
                <a:solidFill>
                  <a:schemeClr val="dk1"/>
                </a:solidFill>
                <a:latin typeface="Open Sans"/>
                <a:ea typeface="Open Sans"/>
                <a:cs typeface="Open Sans"/>
                <a:sym typeface="Open Sans"/>
              </a:rPr>
              <a:t>Participate in elections</a:t>
            </a:r>
            <a:r>
              <a:rPr lang="en" sz="1800">
                <a:solidFill>
                  <a:schemeClr val="dk1"/>
                </a:solidFill>
                <a:latin typeface="Open Sans"/>
                <a:ea typeface="Open Sans"/>
                <a:cs typeface="Open Sans"/>
                <a:sym typeface="Open Sans"/>
              </a:rPr>
              <a:t> between </a:t>
            </a:r>
            <a:r>
              <a:rPr b="1" lang="en" sz="1800">
                <a:solidFill>
                  <a:schemeClr val="dk1"/>
                </a:solidFill>
                <a:latin typeface="Open Sans"/>
                <a:ea typeface="Open Sans"/>
                <a:cs typeface="Open Sans"/>
                <a:sym typeface="Open Sans"/>
              </a:rPr>
              <a:t>other General members</a:t>
            </a:r>
            <a:r>
              <a:rPr lang="en" sz="1800">
                <a:solidFill>
                  <a:schemeClr val="dk1"/>
                </a:solidFill>
                <a:latin typeface="Open Sans"/>
                <a:ea typeface="Open Sans"/>
                <a:cs typeface="Open Sans"/>
                <a:sym typeface="Open Sans"/>
              </a:rPr>
              <a:t> to appoint one (1) representative to the </a:t>
            </a:r>
            <a:r>
              <a:rPr b="1" lang="en" sz="1800">
                <a:solidFill>
                  <a:schemeClr val="dk1"/>
                </a:solidFill>
                <a:latin typeface="Open Sans"/>
                <a:ea typeface="Open Sans"/>
                <a:cs typeface="Open Sans"/>
                <a:sym typeface="Open Sans"/>
              </a:rPr>
              <a:t>LF AI &amp; Data Governing Board</a:t>
            </a:r>
            <a:r>
              <a:rPr lang="en" sz="1800">
                <a:solidFill>
                  <a:schemeClr val="dk1"/>
                </a:solidFill>
                <a:latin typeface="Open Sans"/>
                <a:ea typeface="Open Sans"/>
                <a:cs typeface="Open Sans"/>
                <a:sym typeface="Open Sans"/>
              </a:rPr>
              <a:t>. </a:t>
            </a:r>
            <a:br>
              <a:rPr lang="en" sz="1800">
                <a:solidFill>
                  <a:schemeClr val="dk1"/>
                </a:solidFill>
                <a:latin typeface="Open Sans"/>
                <a:ea typeface="Open Sans"/>
                <a:cs typeface="Open Sans"/>
                <a:sym typeface="Open Sans"/>
              </a:rPr>
            </a:br>
            <a:r>
              <a:rPr lang="en" sz="1800">
                <a:solidFill>
                  <a:schemeClr val="dk1"/>
                </a:solidFill>
                <a:latin typeface="Open Sans"/>
                <a:ea typeface="Open Sans"/>
                <a:cs typeface="Open Sans"/>
                <a:sym typeface="Open Sans"/>
              </a:rPr>
              <a:t>Three (3) total General representatives will be elected to represent all General members. Voice your opinions amongst the leaders in the industry and help determine the strategic direction of LF AI &amp; Data.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greater insight into LF AI &amp; Data strategy and project roadmaps</a:t>
            </a:r>
            <a:r>
              <a:rPr lang="en" sz="1800">
                <a:solidFill>
                  <a:schemeClr val="dk1"/>
                </a:solidFill>
                <a:latin typeface="Open Sans"/>
                <a:ea typeface="Open Sans"/>
                <a:cs typeface="Open Sans"/>
                <a:sym typeface="Open Sans"/>
              </a:rPr>
              <a:t> through increased engagement with the LF AI &amp; Data Executive Director and staff. </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Create an announcement upon membership announcement with the LF AI &amp; Data PR team.</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Participate in all Marketing, Community, Thought Leadership opportunities.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Opportunity to </a:t>
            </a:r>
            <a:r>
              <a:rPr b="1" lang="en" sz="1800">
                <a:solidFill>
                  <a:schemeClr val="dk1"/>
                </a:solidFill>
                <a:latin typeface="Open Sans"/>
                <a:ea typeface="Open Sans"/>
                <a:cs typeface="Open Sans"/>
                <a:sym typeface="Open Sans"/>
              </a:rPr>
              <a:t>host “LF AI &amp; Data Day”</a:t>
            </a:r>
            <a:r>
              <a:rPr lang="en" sz="1800">
                <a:solidFill>
                  <a:schemeClr val="dk1"/>
                </a:solidFill>
                <a:latin typeface="Open Sans"/>
                <a:ea typeface="Open Sans"/>
                <a:cs typeface="Open Sans"/>
                <a:sym typeface="Open Sans"/>
              </a:rPr>
              <a:t>, including on-demand webinars and livestream</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discounts</a:t>
            </a:r>
            <a:r>
              <a:rPr lang="en" sz="1800">
                <a:solidFill>
                  <a:schemeClr val="dk1"/>
                </a:solidFill>
                <a:latin typeface="Open Sans"/>
                <a:ea typeface="Open Sans"/>
                <a:cs typeface="Open Sans"/>
                <a:sym typeface="Open Sans"/>
              </a:rPr>
              <a:t> on LF AI &amp; Data event sponsorships.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Demonstrate your support for LF AI &amp; Data by displaying your logo on the LF AI &amp; Data website, landscape  and in marketing materials.</a:t>
            </a:r>
            <a:endParaRPr sz="1800">
              <a:solidFill>
                <a:schemeClr val="dk1"/>
              </a:solidFill>
              <a:latin typeface="Open Sans"/>
              <a:ea typeface="Open Sans"/>
              <a:cs typeface="Open Sans"/>
              <a:sym typeface="Open Sans"/>
            </a:endParaRPr>
          </a:p>
        </p:txBody>
      </p:sp>
      <p:pic>
        <p:nvPicPr>
          <p:cNvPr id="1179" name="Google Shape;1179;p103"/>
          <p:cNvPicPr preferRelativeResize="0"/>
          <p:nvPr/>
        </p:nvPicPr>
        <p:blipFill>
          <a:blip r:embed="rId3">
            <a:alphaModFix/>
          </a:blip>
          <a:stretch>
            <a:fillRect/>
          </a:stretch>
        </p:blipFill>
        <p:spPr>
          <a:xfrm>
            <a:off x="14071775" y="883175"/>
            <a:ext cx="3496302" cy="1158590"/>
          </a:xfrm>
          <a:prstGeom prst="rect">
            <a:avLst/>
          </a:prstGeom>
          <a:noFill/>
          <a:ln>
            <a:noFill/>
          </a:ln>
        </p:spPr>
      </p:pic>
      <p:sp>
        <p:nvSpPr>
          <p:cNvPr id="1180" name="Google Shape;1180;p103"/>
          <p:cNvSpPr/>
          <p:nvPr/>
        </p:nvSpPr>
        <p:spPr>
          <a:xfrm>
            <a:off x="937275" y="34386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Clr>
                <a:schemeClr val="dk1"/>
              </a:buClr>
              <a:buFont typeface="Arial"/>
              <a:buNone/>
            </a:pPr>
            <a:r>
              <a:rPr lang="en" sz="3200">
                <a:solidFill>
                  <a:schemeClr val="lt1"/>
                </a:solidFill>
                <a:latin typeface="Open Sans SemiBold"/>
                <a:ea typeface="Open Sans SemiBold"/>
                <a:cs typeface="Open Sans SemiBold"/>
                <a:sym typeface="Open Sans SemiBold"/>
              </a:rPr>
              <a:t>General members are eligible to:</a:t>
            </a:r>
            <a:endParaRPr sz="3200">
              <a:solidFill>
                <a:srgbClr val="FFFFFF"/>
              </a:solidFill>
              <a:latin typeface="Open Sans SemiBold"/>
              <a:ea typeface="Open Sans SemiBold"/>
              <a:cs typeface="Open Sans SemiBold"/>
              <a:sym typeface="Open Sans SemiBo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5" name="Shape 1185"/>
        <p:cNvGrpSpPr/>
        <p:nvPr/>
      </p:nvGrpSpPr>
      <p:grpSpPr>
        <a:xfrm>
          <a:off x="0" y="0"/>
          <a:ext cx="0" cy="0"/>
          <a:chOff x="0" y="0"/>
          <a:chExt cx="0" cy="0"/>
        </a:xfrm>
      </p:grpSpPr>
      <p:sp>
        <p:nvSpPr>
          <p:cNvPr id="1186" name="Google Shape;1186;p10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Associate Membership</a:t>
            </a:r>
            <a:endParaRPr sz="3600"/>
          </a:p>
        </p:txBody>
      </p:sp>
      <p:sp>
        <p:nvSpPr>
          <p:cNvPr id="1187" name="Google Shape;1187;p10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1188" name="Google Shape;1188;p104"/>
          <p:cNvSpPr txBox="1"/>
          <p:nvPr>
            <p:ph idx="4294967295" type="body"/>
          </p:nvPr>
        </p:nvSpPr>
        <p:spPr>
          <a:xfrm>
            <a:off x="937275" y="2400296"/>
            <a:ext cx="16400700" cy="8793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Clr>
                <a:srgbClr val="000000"/>
              </a:buClr>
              <a:buSzPts val="1700"/>
              <a:buFont typeface="Arial"/>
              <a:buNone/>
            </a:pPr>
            <a:r>
              <a:rPr lang="en" sz="1800">
                <a:solidFill>
                  <a:srgbClr val="000000"/>
                </a:solidFill>
              </a:rPr>
              <a:t>The Associate membership is a free complimentary membership limited to academic and non-profit institutions.</a:t>
            </a:r>
            <a:endParaRPr b="1" sz="1800">
              <a:solidFill>
                <a:srgbClr val="000000"/>
              </a:solidFill>
            </a:endParaRPr>
          </a:p>
        </p:txBody>
      </p:sp>
      <p:sp>
        <p:nvSpPr>
          <p:cNvPr id="1189" name="Google Shape;1189;p104"/>
          <p:cNvSpPr/>
          <p:nvPr/>
        </p:nvSpPr>
        <p:spPr>
          <a:xfrm>
            <a:off x="914400" y="3133875"/>
            <a:ext cx="16459500" cy="2926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1190" name="Google Shape;1190;p104"/>
          <p:cNvSpPr txBox="1"/>
          <p:nvPr/>
        </p:nvSpPr>
        <p:spPr>
          <a:xfrm>
            <a:off x="1188250" y="4034300"/>
            <a:ext cx="15398700" cy="19710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Open Sans"/>
              <a:buChar char="●"/>
            </a:pPr>
            <a:r>
              <a:rPr lang="en" sz="1800">
                <a:latin typeface="Open Sans"/>
                <a:ea typeface="Open Sans"/>
                <a:cs typeface="Open Sans"/>
                <a:sym typeface="Open Sans"/>
              </a:rPr>
              <a:t>Participate in all Marketing, Community, and Thought Leadership opportunities.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Identify your organization as a member and display your logo on the LF AI &amp; Data website, landscape and in marketing materials.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Feature your organization in the quarterly new members announcement.</a:t>
            </a:r>
            <a:endParaRPr sz="1800">
              <a:latin typeface="Open Sans"/>
              <a:ea typeface="Open Sans"/>
              <a:cs typeface="Open Sans"/>
              <a:sym typeface="Open Sans"/>
            </a:endParaRPr>
          </a:p>
          <a:p>
            <a:pPr indent="-457200" lvl="0" marL="685800" rtl="0" algn="l">
              <a:lnSpc>
                <a:spcPct val="115000"/>
              </a:lnSpc>
              <a:spcBef>
                <a:spcPts val="1000"/>
              </a:spcBef>
              <a:spcAft>
                <a:spcPts val="1000"/>
              </a:spcAft>
              <a:buClr>
                <a:schemeClr val="accent1"/>
              </a:buClr>
              <a:buSzPts val="1800"/>
              <a:buFont typeface="Open Sans"/>
              <a:buChar char="●"/>
            </a:pPr>
            <a:r>
              <a:rPr lang="en" sz="1800">
                <a:latin typeface="Open Sans"/>
                <a:ea typeface="Open Sans"/>
                <a:cs typeface="Open Sans"/>
                <a:sym typeface="Open Sans"/>
              </a:rPr>
              <a:t>Receive discounts on LF AI &amp; Data events’ sponsorship.</a:t>
            </a:r>
            <a:endParaRPr sz="1800">
              <a:latin typeface="Open Sans"/>
              <a:ea typeface="Open Sans"/>
              <a:cs typeface="Open Sans"/>
              <a:sym typeface="Open Sans"/>
            </a:endParaRPr>
          </a:p>
        </p:txBody>
      </p:sp>
      <p:sp>
        <p:nvSpPr>
          <p:cNvPr id="1191" name="Google Shape;1191;p104"/>
          <p:cNvSpPr/>
          <p:nvPr/>
        </p:nvSpPr>
        <p:spPr>
          <a:xfrm>
            <a:off x="914175" y="3133875"/>
            <a:ext cx="164595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None/>
            </a:pPr>
            <a:r>
              <a:rPr lang="en" sz="3200">
                <a:solidFill>
                  <a:schemeClr val="lt1"/>
                </a:solidFill>
                <a:latin typeface="Open Sans SemiBold"/>
                <a:ea typeface="Open Sans SemiBold"/>
                <a:cs typeface="Open Sans SemiBold"/>
                <a:sym typeface="Open Sans SemiBold"/>
              </a:rPr>
              <a:t>Associate members are eligible to:</a:t>
            </a:r>
            <a:endParaRPr sz="3200">
              <a:solidFill>
                <a:schemeClr val="lt1"/>
              </a:solidFill>
              <a:latin typeface="Open Sans SemiBold"/>
              <a:ea typeface="Open Sans SemiBold"/>
              <a:cs typeface="Open Sans SemiBold"/>
              <a:sym typeface="Open Sans SemiBold"/>
            </a:endParaRPr>
          </a:p>
        </p:txBody>
      </p:sp>
      <p:pic>
        <p:nvPicPr>
          <p:cNvPr id="1192" name="Google Shape;1192;p104"/>
          <p:cNvPicPr preferRelativeResize="0"/>
          <p:nvPr/>
        </p:nvPicPr>
        <p:blipFill>
          <a:blip r:embed="rId3">
            <a:alphaModFix/>
          </a:blip>
          <a:stretch>
            <a:fillRect/>
          </a:stretch>
        </p:blipFill>
        <p:spPr>
          <a:xfrm>
            <a:off x="13840050" y="845313"/>
            <a:ext cx="3724599" cy="12348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196" name="Shape 1196"/>
        <p:cNvGrpSpPr/>
        <p:nvPr/>
      </p:nvGrpSpPr>
      <p:grpSpPr>
        <a:xfrm>
          <a:off x="0" y="0"/>
          <a:ext cx="0" cy="0"/>
          <a:chOff x="0" y="0"/>
          <a:chExt cx="0" cy="0"/>
        </a:xfrm>
      </p:grpSpPr>
      <p:sp>
        <p:nvSpPr>
          <p:cNvPr id="1197" name="Google Shape;1197;p10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Ways to improve members retention</a:t>
            </a:r>
            <a:endParaRPr/>
          </a:p>
        </p:txBody>
      </p:sp>
      <p:sp>
        <p:nvSpPr>
          <p:cNvPr id="1198" name="Google Shape;1198;p10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199" name="Google Shape;1199;p105"/>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450850" lvl="0" marL="914400" rtl="0" algn="l">
              <a:spcBef>
                <a:spcPts val="0"/>
              </a:spcBef>
              <a:spcAft>
                <a:spcPts val="0"/>
              </a:spcAft>
              <a:buSzPts val="3500"/>
              <a:buAutoNum type="arabicPeriod"/>
            </a:pPr>
            <a:r>
              <a:rPr lang="en" sz="3500"/>
              <a:t>Improve the product - deliver more value</a:t>
            </a:r>
            <a:endParaRPr sz="3500"/>
          </a:p>
          <a:p>
            <a:pPr indent="-450850" lvl="0" marL="914400" rtl="0" algn="l">
              <a:spcBef>
                <a:spcPts val="0"/>
              </a:spcBef>
              <a:spcAft>
                <a:spcPts val="0"/>
              </a:spcAft>
              <a:buSzPts val="3500"/>
              <a:buAutoNum type="arabicPeriod"/>
            </a:pPr>
            <a:r>
              <a:rPr lang="en" sz="3500"/>
              <a:t>Improve the onboarding process - connect more users to the existing value </a:t>
            </a:r>
            <a:endParaRPr sz="3500"/>
          </a:p>
          <a:p>
            <a:pPr indent="-450850" lvl="0" marL="914400" rtl="0" algn="l">
              <a:spcBef>
                <a:spcPts val="0"/>
              </a:spcBef>
              <a:spcAft>
                <a:spcPts val="0"/>
              </a:spcAft>
              <a:buSzPts val="3500"/>
              <a:buAutoNum type="arabicPeriod"/>
            </a:pPr>
            <a:r>
              <a:rPr lang="en" sz="3500"/>
              <a:t>Make it </a:t>
            </a:r>
            <a:r>
              <a:rPr lang="en" sz="3500"/>
              <a:t>stickier</a:t>
            </a:r>
            <a:r>
              <a:rPr lang="en" sz="3500"/>
              <a:t> - make the value hard to give up </a:t>
            </a:r>
            <a:endParaRPr sz="3500"/>
          </a:p>
          <a:p>
            <a:pPr indent="-450850" lvl="0" marL="914400" rtl="0" algn="l">
              <a:spcBef>
                <a:spcPts val="0"/>
              </a:spcBef>
              <a:spcAft>
                <a:spcPts val="0"/>
              </a:spcAft>
              <a:buSzPts val="3500"/>
              <a:buAutoNum type="arabicPeriod"/>
            </a:pPr>
            <a:r>
              <a:rPr lang="en" sz="3500"/>
              <a:t>Catch them before they leave - give them an excuse to stay </a:t>
            </a:r>
            <a:endParaRPr sz="3500"/>
          </a:p>
          <a:p>
            <a:pPr indent="-450850" lvl="0" marL="914400" rtl="0" algn="l">
              <a:spcBef>
                <a:spcPts val="0"/>
              </a:spcBef>
              <a:spcAft>
                <a:spcPts val="0"/>
              </a:spcAft>
              <a:buSzPts val="3500"/>
              <a:buAutoNum type="arabicPeriod"/>
            </a:pPr>
            <a:r>
              <a:rPr lang="en" sz="3500"/>
              <a:t>Remind them of the value - deliver value more often </a:t>
            </a:r>
            <a:endParaRPr sz="3500"/>
          </a:p>
          <a:p>
            <a:pPr indent="-450850" lvl="0" marL="914400" rtl="0" algn="l">
              <a:spcBef>
                <a:spcPts val="0"/>
              </a:spcBef>
              <a:spcAft>
                <a:spcPts val="0"/>
              </a:spcAft>
              <a:buSzPts val="3500"/>
              <a:buAutoNum type="arabicPeriod"/>
            </a:pPr>
            <a:r>
              <a:rPr lang="en" sz="3500"/>
              <a:t>Bring them back after they’ve gone - remind them of what they’re missing</a:t>
            </a:r>
            <a:endParaRPr sz="3500"/>
          </a:p>
          <a:p>
            <a:pPr indent="-450850" lvl="0" marL="914400" rtl="0" algn="l">
              <a:spcBef>
                <a:spcPts val="0"/>
              </a:spcBef>
              <a:spcAft>
                <a:spcPts val="0"/>
              </a:spcAft>
              <a:buSzPts val="3500"/>
              <a:buAutoNum type="arabicPeriod"/>
            </a:pPr>
            <a:r>
              <a:rPr lang="en" sz="3500"/>
              <a:t>Change them - target a more suitable </a:t>
            </a:r>
            <a:r>
              <a:rPr lang="en" sz="3500"/>
              <a:t>audience</a:t>
            </a:r>
            <a:r>
              <a:rPr lang="en" sz="3500"/>
              <a:t> </a:t>
            </a:r>
            <a:endParaRPr sz="3500"/>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4" name="Shape 1204"/>
        <p:cNvGrpSpPr/>
        <p:nvPr/>
      </p:nvGrpSpPr>
      <p:grpSpPr>
        <a:xfrm>
          <a:off x="0" y="0"/>
          <a:ext cx="0" cy="0"/>
          <a:chOff x="0" y="0"/>
          <a:chExt cx="0" cy="0"/>
        </a:xfrm>
      </p:grpSpPr>
      <p:sp>
        <p:nvSpPr>
          <p:cNvPr id="1205" name="Google Shape;1205;p106"/>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a:latin typeface="Bitter"/>
                <a:ea typeface="Bitter"/>
                <a:cs typeface="Bitter"/>
                <a:sym typeface="Bitter"/>
              </a:rPr>
              <a:t>Challenges and Trends</a:t>
            </a:r>
            <a:endParaRPr b="1">
              <a:latin typeface="Bitter"/>
              <a:ea typeface="Bitter"/>
              <a:cs typeface="Bitter"/>
              <a:sym typeface="Bitter"/>
            </a:endParaRPr>
          </a:p>
        </p:txBody>
      </p:sp>
      <p:sp>
        <p:nvSpPr>
          <p:cNvPr id="1206" name="Google Shape;1206;p10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p107"/>
          <p:cNvSpPr/>
          <p:nvPr/>
        </p:nvSpPr>
        <p:spPr>
          <a:xfrm>
            <a:off x="315697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13" name="Google Shape;1213;p107"/>
          <p:cNvSpPr/>
          <p:nvPr/>
        </p:nvSpPr>
        <p:spPr>
          <a:xfrm>
            <a:off x="672022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14" name="Google Shape;1214;p107"/>
          <p:cNvSpPr/>
          <p:nvPr/>
        </p:nvSpPr>
        <p:spPr>
          <a:xfrm>
            <a:off x="1038683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15" name="Google Shape;1215;p107"/>
          <p:cNvSpPr/>
          <p:nvPr/>
        </p:nvSpPr>
        <p:spPr>
          <a:xfrm>
            <a:off x="1393338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16" name="Google Shape;1216;p107"/>
          <p:cNvSpPr/>
          <p:nvPr/>
        </p:nvSpPr>
        <p:spPr>
          <a:xfrm>
            <a:off x="315697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17" name="Google Shape;1217;p107"/>
          <p:cNvSpPr/>
          <p:nvPr/>
        </p:nvSpPr>
        <p:spPr>
          <a:xfrm>
            <a:off x="672022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18" name="Google Shape;1218;p107"/>
          <p:cNvSpPr/>
          <p:nvPr/>
        </p:nvSpPr>
        <p:spPr>
          <a:xfrm>
            <a:off x="1038683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19" name="Google Shape;1219;p107"/>
          <p:cNvSpPr/>
          <p:nvPr/>
        </p:nvSpPr>
        <p:spPr>
          <a:xfrm>
            <a:off x="1393338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20" name="Google Shape;1220;p107"/>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Global Open Source Trends</a:t>
            </a:r>
            <a:endParaRPr/>
          </a:p>
        </p:txBody>
      </p:sp>
      <p:sp>
        <p:nvSpPr>
          <p:cNvPr id="1221" name="Google Shape;1221;p107"/>
          <p:cNvSpPr/>
          <p:nvPr/>
        </p:nvSpPr>
        <p:spPr>
          <a:xfrm>
            <a:off x="255926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Training &amp; Cert,</a:t>
            </a:r>
            <a:endParaRPr sz="2200">
              <a:solidFill>
                <a:schemeClr val="dk1"/>
              </a:solidFill>
              <a:latin typeface="Open Sans SemiBold"/>
              <a:ea typeface="Open Sans SemiBold"/>
              <a:cs typeface="Open Sans SemiBold"/>
              <a:sym typeface="Open Sans SemiBold"/>
            </a:endParaRPr>
          </a:p>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Talent Shortage </a:t>
            </a:r>
            <a:endParaRPr sz="2200" u="none" cap="none" strike="noStrike">
              <a:solidFill>
                <a:schemeClr val="dk1"/>
              </a:solidFill>
              <a:latin typeface="Open Sans SemiBold"/>
              <a:ea typeface="Open Sans SemiBold"/>
              <a:cs typeface="Open Sans SemiBold"/>
              <a:sym typeface="Open Sans SemiBold"/>
            </a:endParaRPr>
          </a:p>
        </p:txBody>
      </p:sp>
      <p:sp>
        <p:nvSpPr>
          <p:cNvPr id="1222" name="Google Shape;1222;p107"/>
          <p:cNvSpPr/>
          <p:nvPr/>
        </p:nvSpPr>
        <p:spPr>
          <a:xfrm>
            <a:off x="991428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Rise of Adoption of OSPOs </a:t>
            </a:r>
            <a:endParaRPr sz="2200" u="none" cap="none" strike="noStrike">
              <a:solidFill>
                <a:schemeClr val="dk1"/>
              </a:solidFill>
              <a:latin typeface="Open Sans SemiBold"/>
              <a:ea typeface="Open Sans SemiBold"/>
              <a:cs typeface="Open Sans SemiBold"/>
              <a:sym typeface="Open Sans SemiBold"/>
            </a:endParaRPr>
          </a:p>
        </p:txBody>
      </p:sp>
      <p:sp>
        <p:nvSpPr>
          <p:cNvPr id="1223" name="Google Shape;1223;p107"/>
          <p:cNvSpPr/>
          <p:nvPr/>
        </p:nvSpPr>
        <p:spPr>
          <a:xfrm>
            <a:off x="13433725" y="420402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Importance of Software Security</a:t>
            </a:r>
            <a:endParaRPr sz="2200" u="none" cap="none" strike="noStrike">
              <a:solidFill>
                <a:schemeClr val="dk1"/>
              </a:solidFill>
              <a:latin typeface="Open Sans SemiBold"/>
              <a:ea typeface="Open Sans SemiBold"/>
              <a:cs typeface="Open Sans SemiBold"/>
              <a:sym typeface="Open Sans SemiBold"/>
            </a:endParaRPr>
          </a:p>
        </p:txBody>
      </p:sp>
      <p:sp>
        <p:nvSpPr>
          <p:cNvPr id="1224" name="Google Shape;1224;p107"/>
          <p:cNvSpPr/>
          <p:nvPr/>
        </p:nvSpPr>
        <p:spPr>
          <a:xfrm>
            <a:off x="6198678"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Emphasis on SW Supply Chain</a:t>
            </a:r>
            <a:endParaRPr sz="2200" u="none" cap="none" strike="noStrike">
              <a:solidFill>
                <a:schemeClr val="dk1"/>
              </a:solidFill>
              <a:latin typeface="Open Sans SemiBold"/>
              <a:ea typeface="Open Sans SemiBold"/>
              <a:cs typeface="Open Sans SemiBold"/>
              <a:sym typeface="Open Sans SemiBold"/>
            </a:endParaRPr>
          </a:p>
        </p:txBody>
      </p:sp>
      <p:sp>
        <p:nvSpPr>
          <p:cNvPr id="1225" name="Google Shape;1225;p107"/>
          <p:cNvSpPr/>
          <p:nvPr/>
        </p:nvSpPr>
        <p:spPr>
          <a:xfrm>
            <a:off x="263545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Infusing AI and ML in products and services</a:t>
            </a:r>
            <a:endParaRPr sz="2200" u="none" cap="none" strike="noStrike">
              <a:solidFill>
                <a:schemeClr val="dk1"/>
              </a:solidFill>
              <a:latin typeface="Open Sans SemiBold"/>
              <a:ea typeface="Open Sans SemiBold"/>
              <a:cs typeface="Open Sans SemiBold"/>
              <a:sym typeface="Open Sans SemiBold"/>
            </a:endParaRPr>
          </a:p>
        </p:txBody>
      </p:sp>
      <p:sp>
        <p:nvSpPr>
          <p:cNvPr id="1226" name="Google Shape;1226;p107"/>
          <p:cNvSpPr/>
          <p:nvPr/>
        </p:nvSpPr>
        <p:spPr>
          <a:xfrm>
            <a:off x="619867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Focused Efforts on Ethical AI Practices</a:t>
            </a:r>
            <a:endParaRPr sz="2200" u="none" cap="none" strike="noStrike">
              <a:solidFill>
                <a:schemeClr val="dk1"/>
              </a:solidFill>
              <a:latin typeface="Open Sans SemiBold"/>
              <a:ea typeface="Open Sans SemiBold"/>
              <a:cs typeface="Open Sans SemiBold"/>
              <a:sym typeface="Open Sans SemiBold"/>
            </a:endParaRPr>
          </a:p>
        </p:txBody>
      </p:sp>
      <p:pic>
        <p:nvPicPr>
          <p:cNvPr id="1227" name="Google Shape;1227;p107"/>
          <p:cNvPicPr preferRelativeResize="0"/>
          <p:nvPr/>
        </p:nvPicPr>
        <p:blipFill>
          <a:blip r:embed="rId3">
            <a:alphaModFix/>
          </a:blip>
          <a:stretch>
            <a:fillRect/>
          </a:stretch>
        </p:blipFill>
        <p:spPr>
          <a:xfrm>
            <a:off x="3363770" y="2470377"/>
            <a:ext cx="1572840" cy="1382862"/>
          </a:xfrm>
          <a:prstGeom prst="rect">
            <a:avLst/>
          </a:prstGeom>
          <a:noFill/>
          <a:ln>
            <a:noFill/>
          </a:ln>
        </p:spPr>
      </p:pic>
      <p:pic>
        <p:nvPicPr>
          <p:cNvPr id="1228" name="Google Shape;1228;p107"/>
          <p:cNvPicPr preferRelativeResize="0"/>
          <p:nvPr/>
        </p:nvPicPr>
        <p:blipFill>
          <a:blip r:embed="rId4">
            <a:alphaModFix/>
          </a:blip>
          <a:stretch>
            <a:fillRect/>
          </a:stretch>
        </p:blipFill>
        <p:spPr>
          <a:xfrm>
            <a:off x="10490214" y="2416977"/>
            <a:ext cx="1572838" cy="1382851"/>
          </a:xfrm>
          <a:prstGeom prst="rect">
            <a:avLst/>
          </a:prstGeom>
          <a:noFill/>
          <a:ln>
            <a:noFill/>
          </a:ln>
        </p:spPr>
      </p:pic>
      <p:pic>
        <p:nvPicPr>
          <p:cNvPr id="1229" name="Google Shape;1229;p107"/>
          <p:cNvPicPr preferRelativeResize="0"/>
          <p:nvPr/>
        </p:nvPicPr>
        <p:blipFill>
          <a:blip r:embed="rId5">
            <a:alphaModFix/>
          </a:blip>
          <a:stretch>
            <a:fillRect/>
          </a:stretch>
        </p:blipFill>
        <p:spPr>
          <a:xfrm>
            <a:off x="14009603" y="2470377"/>
            <a:ext cx="1572840" cy="1382866"/>
          </a:xfrm>
          <a:prstGeom prst="rect">
            <a:avLst/>
          </a:prstGeom>
          <a:noFill/>
          <a:ln>
            <a:noFill/>
          </a:ln>
          <a:effectLst>
            <a:outerShdw blurRad="317500" rotWithShape="0" algn="ctr">
              <a:srgbClr val="000000">
                <a:alpha val="20000"/>
              </a:srgbClr>
            </a:outerShdw>
          </a:effectLst>
        </p:spPr>
      </p:pic>
      <p:pic>
        <p:nvPicPr>
          <p:cNvPr id="1230" name="Google Shape;1230;p107"/>
          <p:cNvPicPr preferRelativeResize="0"/>
          <p:nvPr/>
        </p:nvPicPr>
        <p:blipFill>
          <a:blip r:embed="rId6">
            <a:alphaModFix/>
          </a:blip>
          <a:stretch>
            <a:fillRect/>
          </a:stretch>
        </p:blipFill>
        <p:spPr>
          <a:xfrm>
            <a:off x="6702699" y="2340202"/>
            <a:ext cx="1869000" cy="1643226"/>
          </a:xfrm>
          <a:prstGeom prst="rect">
            <a:avLst/>
          </a:prstGeom>
          <a:noFill/>
          <a:ln>
            <a:noFill/>
          </a:ln>
        </p:spPr>
      </p:pic>
      <p:pic>
        <p:nvPicPr>
          <p:cNvPr id="1231" name="Google Shape;1231;p107"/>
          <p:cNvPicPr preferRelativeResize="0"/>
          <p:nvPr/>
        </p:nvPicPr>
        <p:blipFill>
          <a:blip r:embed="rId7">
            <a:alphaModFix/>
          </a:blip>
          <a:stretch>
            <a:fillRect/>
          </a:stretch>
        </p:blipFill>
        <p:spPr>
          <a:xfrm>
            <a:off x="3080837" y="5985192"/>
            <a:ext cx="1986225" cy="1746317"/>
          </a:xfrm>
          <a:prstGeom prst="rect">
            <a:avLst/>
          </a:prstGeom>
          <a:noFill/>
          <a:ln>
            <a:noFill/>
          </a:ln>
        </p:spPr>
      </p:pic>
      <p:pic>
        <p:nvPicPr>
          <p:cNvPr id="1232" name="Google Shape;1232;p107"/>
          <p:cNvPicPr preferRelativeResize="0"/>
          <p:nvPr/>
        </p:nvPicPr>
        <p:blipFill>
          <a:blip r:embed="rId8">
            <a:alphaModFix/>
          </a:blip>
          <a:stretch>
            <a:fillRect/>
          </a:stretch>
        </p:blipFill>
        <p:spPr>
          <a:xfrm>
            <a:off x="6823623" y="6249690"/>
            <a:ext cx="1572810" cy="1382839"/>
          </a:xfrm>
          <a:prstGeom prst="rect">
            <a:avLst/>
          </a:prstGeom>
          <a:noFill/>
          <a:ln>
            <a:noFill/>
          </a:ln>
        </p:spPr>
      </p:pic>
      <p:pic>
        <p:nvPicPr>
          <p:cNvPr id="1233" name="Google Shape;1233;p107"/>
          <p:cNvPicPr preferRelativeResize="0"/>
          <p:nvPr/>
        </p:nvPicPr>
        <p:blipFill>
          <a:blip r:embed="rId9">
            <a:alphaModFix/>
          </a:blip>
          <a:stretch>
            <a:fillRect/>
          </a:stretch>
        </p:blipFill>
        <p:spPr>
          <a:xfrm>
            <a:off x="10283462" y="5966503"/>
            <a:ext cx="1986225" cy="1949192"/>
          </a:xfrm>
          <a:prstGeom prst="rect">
            <a:avLst/>
          </a:prstGeom>
          <a:noFill/>
          <a:ln>
            <a:noFill/>
          </a:ln>
        </p:spPr>
      </p:pic>
      <p:sp>
        <p:nvSpPr>
          <p:cNvPr id="1234" name="Google Shape;1234;p107"/>
          <p:cNvSpPr/>
          <p:nvPr/>
        </p:nvSpPr>
        <p:spPr>
          <a:xfrm>
            <a:off x="9838085"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Criticality of OSS to Digital Transformation</a:t>
            </a:r>
            <a:endParaRPr sz="2200" u="none" cap="none" strike="noStrike">
              <a:solidFill>
                <a:schemeClr val="dk1"/>
              </a:solidFill>
              <a:latin typeface="Open Sans SemiBold"/>
              <a:ea typeface="Open Sans SemiBold"/>
              <a:cs typeface="Open Sans SemiBold"/>
              <a:sym typeface="Open Sans SemiBold"/>
            </a:endParaRPr>
          </a:p>
        </p:txBody>
      </p:sp>
      <p:pic>
        <p:nvPicPr>
          <p:cNvPr id="1235" name="Google Shape;1235;p107"/>
          <p:cNvPicPr preferRelativeResize="0"/>
          <p:nvPr/>
        </p:nvPicPr>
        <p:blipFill>
          <a:blip r:embed="rId10">
            <a:alphaModFix/>
          </a:blip>
          <a:stretch>
            <a:fillRect/>
          </a:stretch>
        </p:blipFill>
        <p:spPr>
          <a:xfrm>
            <a:off x="14053352" y="6044745"/>
            <a:ext cx="1572840" cy="1543494"/>
          </a:xfrm>
          <a:prstGeom prst="rect">
            <a:avLst/>
          </a:prstGeom>
          <a:noFill/>
          <a:ln>
            <a:noFill/>
          </a:ln>
        </p:spPr>
      </p:pic>
      <p:sp>
        <p:nvSpPr>
          <p:cNvPr id="1236" name="Google Shape;1236;p107"/>
          <p:cNvSpPr/>
          <p:nvPr/>
        </p:nvSpPr>
        <p:spPr>
          <a:xfrm>
            <a:off x="13281330"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Accelerated OSS Adoption in Governments</a:t>
            </a:r>
            <a:endParaRPr sz="2200" u="none" cap="none" strike="noStrike">
              <a:solidFill>
                <a:schemeClr val="dk1"/>
              </a:solidFill>
              <a:latin typeface="Open Sans SemiBold"/>
              <a:ea typeface="Open Sans SemiBold"/>
              <a:cs typeface="Open Sans SemiBold"/>
              <a:sym typeface="Open Sans SemiBold"/>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240" name="Shape 1240"/>
        <p:cNvGrpSpPr/>
        <p:nvPr/>
      </p:nvGrpSpPr>
      <p:grpSpPr>
        <a:xfrm>
          <a:off x="0" y="0"/>
          <a:ext cx="0" cy="0"/>
          <a:chOff x="0" y="0"/>
          <a:chExt cx="0" cy="0"/>
        </a:xfrm>
      </p:grpSpPr>
      <p:sp>
        <p:nvSpPr>
          <p:cNvPr id="1241" name="Google Shape;1241;p108"/>
          <p:cNvSpPr txBox="1"/>
          <p:nvPr>
            <p:ph type="title"/>
          </p:nvPr>
        </p:nvSpPr>
        <p:spPr>
          <a:xfrm>
            <a:off x="623400" y="468019"/>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Emerging AI Trends </a:t>
            </a:r>
            <a:endParaRPr/>
          </a:p>
        </p:txBody>
      </p:sp>
      <p:graphicFrame>
        <p:nvGraphicFramePr>
          <p:cNvPr id="1242" name="Google Shape;1242;p108"/>
          <p:cNvGraphicFramePr/>
          <p:nvPr/>
        </p:nvGraphicFramePr>
        <p:xfrm>
          <a:off x="218746" y="1575810"/>
          <a:ext cx="3000000" cy="3000000"/>
        </p:xfrm>
        <a:graphic>
          <a:graphicData uri="http://schemas.openxmlformats.org/drawingml/2006/table">
            <a:tbl>
              <a:tblPr>
                <a:noFill/>
                <a:tableStyleId>{27B43AA7-FB3D-4F27-8487-1CE36CDACCF7}</a:tableStyleId>
              </a:tblPr>
              <a:tblGrid>
                <a:gridCol w="6091600"/>
                <a:gridCol w="11758950"/>
              </a:tblGrid>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Emergence of Small and Medium Language Models</a:t>
                      </a:r>
                      <a:endParaRPr b="1" sz="2800">
                        <a:solidFill>
                          <a:schemeClr val="lt1"/>
                        </a:solidFill>
                        <a:latin typeface="Open Sans"/>
                        <a:ea typeface="Open Sans"/>
                        <a:cs typeface="Open Sans"/>
                        <a:sym typeface="Open Sans"/>
                      </a:endParaRPr>
                    </a:p>
                  </a:txBody>
                  <a:tcPr marT="182850" marB="182850" marR="182850" marL="182850" anchor="ctr">
                    <a:solidFill>
                      <a:srgbClr val="4C1130"/>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Smaller, more efficient models.</a:t>
                      </a:r>
                      <a:r>
                        <a:rPr lang="en" sz="2000">
                          <a:latin typeface="Open Sans"/>
                          <a:ea typeface="Open Sans"/>
                          <a:cs typeface="Open Sans"/>
                          <a:sym typeface="Open Sans"/>
                        </a:rPr>
                        <a:t> Striking a balance between performance and resource requirements, making them suitable for various applications, especially in resource-constrained environments.</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Customized Local Models and Efficient Data Pipelines</a:t>
                      </a:r>
                      <a:endParaRPr b="1" sz="2800">
                        <a:solidFill>
                          <a:schemeClr val="lt1"/>
                        </a:solidFill>
                        <a:latin typeface="Open Sans"/>
                        <a:ea typeface="Open Sans"/>
                        <a:cs typeface="Open Sans"/>
                        <a:sym typeface="Open Sans"/>
                      </a:endParaRPr>
                    </a:p>
                  </a:txBody>
                  <a:tcPr marT="182850" marB="182850" marR="182850" marL="182850" anchor="ctr">
                    <a:solidFill>
                      <a:srgbClr val="20124D"/>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Shifting toward customized AI models </a:t>
                      </a:r>
                      <a:r>
                        <a:rPr lang="en" sz="2000">
                          <a:latin typeface="Open Sans"/>
                          <a:ea typeface="Open Sans"/>
                          <a:cs typeface="Open Sans"/>
                          <a:sym typeface="Open Sans"/>
                        </a:rPr>
                        <a:t>tailored to specific use cases. Organizations are creating local models that cater to their unique requirements, leveraging domain-specific data and fine-tuning.</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AI on Edge, On-Device LLM Models</a:t>
                      </a:r>
                      <a:endParaRPr b="1" sz="2800">
                        <a:solidFill>
                          <a:schemeClr val="lt1"/>
                        </a:solidFill>
                        <a:latin typeface="Open Sans"/>
                        <a:ea typeface="Open Sans"/>
                        <a:cs typeface="Open Sans"/>
                        <a:sym typeface="Open Sans"/>
                      </a:endParaRPr>
                    </a:p>
                  </a:txBody>
                  <a:tcPr marT="182850" marB="182850" marR="182850" marL="182850" anchor="ctr">
                    <a:solidFill>
                      <a:srgbClr val="073763"/>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Increased adoption of Edge AI </a:t>
                      </a:r>
                      <a:r>
                        <a:rPr lang="en" sz="2000">
                          <a:latin typeface="Open Sans"/>
                          <a:ea typeface="Open Sans"/>
                          <a:cs typeface="Open Sans"/>
                          <a:sym typeface="Open Sans"/>
                        </a:rPr>
                        <a:t>due to its benefits on privacy by processing data locally, latency reduction and real time decision making. </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AI Ethics and Transparency</a:t>
                      </a:r>
                      <a:endParaRPr b="1" sz="2800">
                        <a:solidFill>
                          <a:schemeClr val="lt1"/>
                        </a:solidFill>
                        <a:latin typeface="Open Sans"/>
                        <a:ea typeface="Open Sans"/>
                        <a:cs typeface="Open Sans"/>
                        <a:sym typeface="Open Sans"/>
                      </a:endParaRPr>
                    </a:p>
                  </a:txBody>
                  <a:tcPr marT="182850" marB="182850" marR="182850" marL="182850" anchor="ctr">
                    <a:solidFill>
                      <a:srgbClr val="1C4587"/>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Increased focus on developing AI systems that are fair, unbiased, and ethically sound</a:t>
                      </a:r>
                      <a:r>
                        <a:rPr lang="en" sz="2000">
                          <a:latin typeface="Open Sans"/>
                          <a:ea typeface="Open Sans"/>
                          <a:cs typeface="Open Sans"/>
                          <a:sym typeface="Open Sans"/>
                        </a:rPr>
                        <a:t>, addressing issues of accountability and trust. Organizations and governments are developing guidelines and regulations to ensure transparency, fairness, accountability, and privacy in AI systems.</a:t>
                      </a:r>
                      <a:endParaRPr sz="2000">
                        <a:latin typeface="Open Sans"/>
                        <a:ea typeface="Open Sans"/>
                        <a:cs typeface="Open Sans"/>
                        <a:sym typeface="Open Sans"/>
                      </a:endParaRPr>
                    </a:p>
                  </a:txBody>
                  <a:tcPr marT="182850" marB="182850" marR="182850" marL="182850" anchor="ctr"/>
                </a:tc>
              </a:tr>
              <a:tr h="95855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Fast-Paced Legislative Process</a:t>
                      </a:r>
                      <a:endParaRPr b="1" sz="2800">
                        <a:solidFill>
                          <a:schemeClr val="lt1"/>
                        </a:solidFill>
                        <a:latin typeface="Open Sans"/>
                        <a:ea typeface="Open Sans"/>
                        <a:cs typeface="Open Sans"/>
                        <a:sym typeface="Open Sans"/>
                      </a:endParaRPr>
                    </a:p>
                  </a:txBody>
                  <a:tcPr marT="182850" marB="182850" marR="182850" marL="182850" anchor="ctr">
                    <a:solidFill>
                      <a:srgbClr val="0C343D"/>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Governments are rapidly adapting to regulate AI. </a:t>
                      </a:r>
                      <a:r>
                        <a:rPr lang="en" sz="2000">
                          <a:latin typeface="Open Sans"/>
                          <a:ea typeface="Open Sans"/>
                          <a:cs typeface="Open Sans"/>
                          <a:sym typeface="Open Sans"/>
                        </a:rPr>
                        <a:t>Legislation covers areas like data privacy, bias mitigation, and AI accountability, impacting how organizations develop and deploy AI solutions.</a:t>
                      </a:r>
                      <a:endParaRPr sz="2000">
                        <a:latin typeface="Open Sans"/>
                        <a:ea typeface="Open Sans"/>
                        <a:cs typeface="Open Sans"/>
                        <a:sym typeface="Open Sans"/>
                      </a:endParaRPr>
                    </a:p>
                  </a:txBody>
                  <a:tcPr marT="182850" marB="182850" marR="182850" marL="182850" anchor="ctr"/>
                </a:tc>
              </a:tr>
              <a:tr h="7519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Open Source, AI &amp; Collaboration</a:t>
                      </a:r>
                      <a:endParaRPr b="1" sz="2800">
                        <a:solidFill>
                          <a:schemeClr val="lt1"/>
                        </a:solidFill>
                        <a:latin typeface="Open Sans"/>
                        <a:ea typeface="Open Sans"/>
                        <a:cs typeface="Open Sans"/>
                        <a:sym typeface="Open Sans"/>
                      </a:endParaRPr>
                    </a:p>
                  </a:txBody>
                  <a:tcPr marT="182850" marB="182850" marR="182850" marL="182850" anchor="ctr">
                    <a:solidFill>
                      <a:srgbClr val="274E13"/>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The open-source community was, is and will continue to play a crucial role in shaping AI development. </a:t>
                      </a:r>
                      <a:endParaRPr b="1" sz="2000">
                        <a:latin typeface="Open Sans"/>
                        <a:ea typeface="Open Sans"/>
                        <a:cs typeface="Open Sans"/>
                        <a:sym typeface="Open Sans"/>
                      </a:endParaRPr>
                    </a:p>
                  </a:txBody>
                  <a:tcPr marT="182850" marB="182850" marR="182850" marL="182850" anchor="ct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8"/>
          <p:cNvSpPr txBox="1"/>
          <p:nvPr>
            <p:ph idx="1" type="body"/>
          </p:nvPr>
        </p:nvSpPr>
        <p:spPr>
          <a:xfrm>
            <a:off x="755225" y="4121700"/>
            <a:ext cx="16400700" cy="4515600"/>
          </a:xfrm>
          <a:prstGeom prst="rect">
            <a:avLst/>
          </a:prstGeom>
        </p:spPr>
        <p:txBody>
          <a:bodyPr anchorCtr="0" anchor="t" bIns="68550" lIns="137150" spcFirstLastPara="1" rIns="137150" wrap="square" tIns="68550">
            <a:normAutofit/>
          </a:bodyPr>
          <a:lstStyle/>
          <a:p>
            <a:pPr indent="0" lvl="0" marL="0" rtl="0" algn="l">
              <a:lnSpc>
                <a:spcPct val="115000"/>
              </a:lnSpc>
              <a:spcBef>
                <a:spcPts val="1500"/>
              </a:spcBef>
              <a:spcAft>
                <a:spcPts val="0"/>
              </a:spcAft>
              <a:buNone/>
            </a:pPr>
            <a:r>
              <a:rPr lang="en" sz="3900"/>
              <a:t>Our mission is to build and support an open AI community, and drive open source innovation in the AI, ML, DL and Data domains by enabling collaboration, sharing best practices, supporting development efforts, and the creation of new opportunities for all the members of the community.</a:t>
            </a:r>
            <a:endParaRPr sz="3900"/>
          </a:p>
        </p:txBody>
      </p:sp>
      <p:sp>
        <p:nvSpPr>
          <p:cNvPr id="154" name="Google Shape;154;p28"/>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Evolution &amp; Mission</a:t>
            </a:r>
            <a:endParaRPr>
              <a:solidFill>
                <a:schemeClr val="dk1"/>
              </a:solidFill>
              <a:latin typeface="Bitter Medium"/>
              <a:ea typeface="Bitter Medium"/>
              <a:cs typeface="Bitter Medium"/>
              <a:sym typeface="Bitter Medium"/>
            </a:endParaRPr>
          </a:p>
        </p:txBody>
      </p:sp>
      <p:sp>
        <p:nvSpPr>
          <p:cNvPr id="155" name="Google Shape;155;p28"/>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cxnSp>
        <p:nvCxnSpPr>
          <p:cNvPr id="156" name="Google Shape;156;p28"/>
          <p:cNvCxnSpPr/>
          <p:nvPr/>
        </p:nvCxnSpPr>
        <p:spPr>
          <a:xfrm>
            <a:off x="6941725" y="3030375"/>
            <a:ext cx="1335900" cy="0"/>
          </a:xfrm>
          <a:prstGeom prst="straightConnector1">
            <a:avLst/>
          </a:prstGeom>
          <a:noFill/>
          <a:ln cap="flat" cmpd="sng" w="38100">
            <a:solidFill>
              <a:schemeClr val="dk2"/>
            </a:solidFill>
            <a:prstDash val="solid"/>
            <a:round/>
            <a:headEnd len="med" w="med" type="none"/>
            <a:tailEnd len="med" w="med" type="triangle"/>
          </a:ln>
        </p:spPr>
      </p:cxnSp>
      <p:cxnSp>
        <p:nvCxnSpPr>
          <p:cNvPr id="157" name="Google Shape;157;p28"/>
          <p:cNvCxnSpPr/>
          <p:nvPr/>
        </p:nvCxnSpPr>
        <p:spPr>
          <a:xfrm>
            <a:off x="11569963" y="3030375"/>
            <a:ext cx="1335900" cy="0"/>
          </a:xfrm>
          <a:prstGeom prst="straightConnector1">
            <a:avLst/>
          </a:prstGeom>
          <a:noFill/>
          <a:ln cap="flat" cmpd="sng" w="38100">
            <a:solidFill>
              <a:schemeClr val="dk2"/>
            </a:solidFill>
            <a:prstDash val="solid"/>
            <a:round/>
            <a:headEnd len="med" w="med" type="none"/>
            <a:tailEnd len="med" w="med" type="triangle"/>
          </a:ln>
        </p:spPr>
      </p:cxnSp>
      <p:pic>
        <p:nvPicPr>
          <p:cNvPr id="158" name="Google Shape;158;p28"/>
          <p:cNvPicPr preferRelativeResize="0"/>
          <p:nvPr/>
        </p:nvPicPr>
        <p:blipFill>
          <a:blip r:embed="rId3">
            <a:alphaModFix/>
          </a:blip>
          <a:stretch>
            <a:fillRect/>
          </a:stretch>
        </p:blipFill>
        <p:spPr>
          <a:xfrm>
            <a:off x="13544107" y="2775500"/>
            <a:ext cx="3800236" cy="522100"/>
          </a:xfrm>
          <a:prstGeom prst="rect">
            <a:avLst/>
          </a:prstGeom>
          <a:noFill/>
          <a:ln>
            <a:noFill/>
          </a:ln>
        </p:spPr>
      </p:pic>
      <p:pic>
        <p:nvPicPr>
          <p:cNvPr id="159" name="Google Shape;159;p28"/>
          <p:cNvPicPr preferRelativeResize="0"/>
          <p:nvPr/>
        </p:nvPicPr>
        <p:blipFill>
          <a:blip r:embed="rId4">
            <a:alphaModFix/>
          </a:blip>
          <a:stretch>
            <a:fillRect/>
          </a:stretch>
        </p:blipFill>
        <p:spPr>
          <a:xfrm>
            <a:off x="9023466" y="2803600"/>
            <a:ext cx="1800649" cy="465900"/>
          </a:xfrm>
          <a:prstGeom prst="rect">
            <a:avLst/>
          </a:prstGeom>
          <a:noFill/>
          <a:ln>
            <a:noFill/>
          </a:ln>
        </p:spPr>
      </p:pic>
      <p:pic>
        <p:nvPicPr>
          <p:cNvPr id="160" name="Google Shape;160;p28"/>
          <p:cNvPicPr preferRelativeResize="0"/>
          <p:nvPr/>
        </p:nvPicPr>
        <p:blipFill rotWithShape="1">
          <a:blip r:embed="rId5">
            <a:alphaModFix/>
          </a:blip>
          <a:srcRect b="0" l="0" r="0" t="0"/>
          <a:stretch/>
        </p:blipFill>
        <p:spPr>
          <a:xfrm>
            <a:off x="937254" y="2775500"/>
            <a:ext cx="5366218" cy="522100"/>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09"/>
          <p:cNvSpPr/>
          <p:nvPr/>
        </p:nvSpPr>
        <p:spPr>
          <a:xfrm>
            <a:off x="897296"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49" name="Google Shape;1249;p109"/>
          <p:cNvSpPr/>
          <p:nvPr/>
        </p:nvSpPr>
        <p:spPr>
          <a:xfrm>
            <a:off x="6771823"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0" name="Google Shape;1250;p109"/>
          <p:cNvSpPr/>
          <p:nvPr/>
        </p:nvSpPr>
        <p:spPr>
          <a:xfrm>
            <a:off x="12709721"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1" name="Google Shape;1251;p109"/>
          <p:cNvSpPr/>
          <p:nvPr/>
        </p:nvSpPr>
        <p:spPr>
          <a:xfrm>
            <a:off x="89729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2" name="Google Shape;1252;p109"/>
          <p:cNvSpPr/>
          <p:nvPr/>
        </p:nvSpPr>
        <p:spPr>
          <a:xfrm>
            <a:off x="675604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3" name="Google Shape;1253;p109"/>
          <p:cNvSpPr/>
          <p:nvPr/>
        </p:nvSpPr>
        <p:spPr>
          <a:xfrm>
            <a:off x="12709721"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4" name="Google Shape;1254;p109"/>
          <p:cNvSpPr/>
          <p:nvPr/>
        </p:nvSpPr>
        <p:spPr>
          <a:xfrm>
            <a:off x="897296"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5" name="Google Shape;1255;p109"/>
          <p:cNvSpPr/>
          <p:nvPr/>
        </p:nvSpPr>
        <p:spPr>
          <a:xfrm>
            <a:off x="12709721"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256" name="Google Shape;1256;p109"/>
          <p:cNvSpPr/>
          <p:nvPr/>
        </p:nvSpPr>
        <p:spPr>
          <a:xfrm>
            <a:off x="6734917" y="69188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257" name="Google Shape;1257;p109"/>
          <p:cNvPicPr preferRelativeResize="0"/>
          <p:nvPr/>
        </p:nvPicPr>
        <p:blipFill>
          <a:blip r:embed="rId3">
            <a:alphaModFix/>
          </a:blip>
          <a:stretch>
            <a:fillRect/>
          </a:stretch>
        </p:blipFill>
        <p:spPr>
          <a:xfrm>
            <a:off x="907900" y="2501962"/>
            <a:ext cx="1480600" cy="1480600"/>
          </a:xfrm>
          <a:prstGeom prst="rect">
            <a:avLst/>
          </a:prstGeom>
          <a:noFill/>
          <a:ln>
            <a:noFill/>
          </a:ln>
        </p:spPr>
      </p:pic>
      <p:sp>
        <p:nvSpPr>
          <p:cNvPr id="1258" name="Google Shape;1258;p109"/>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259" name="Google Shape;1259;p10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AI Challenges and Opportunities</a:t>
            </a:r>
            <a:endParaRPr/>
          </a:p>
        </p:txBody>
      </p:sp>
      <p:sp>
        <p:nvSpPr>
          <p:cNvPr id="1260" name="Google Shape;1260;p109"/>
          <p:cNvSpPr/>
          <p:nvPr/>
        </p:nvSpPr>
        <p:spPr>
          <a:xfrm>
            <a:off x="2540950"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Trusted and Responsible AI</a:t>
            </a:r>
            <a:endParaRPr i="0" sz="2200" u="none" cap="none" strike="noStrike">
              <a:solidFill>
                <a:schemeClr val="dk1"/>
              </a:solidFill>
              <a:latin typeface="Open Sans SemiBold"/>
              <a:ea typeface="Open Sans SemiBold"/>
              <a:cs typeface="Open Sans SemiBold"/>
              <a:sym typeface="Open Sans SemiBold"/>
            </a:endParaRPr>
          </a:p>
        </p:txBody>
      </p:sp>
      <p:sp>
        <p:nvSpPr>
          <p:cNvPr id="1261" name="Google Shape;1261;p109"/>
          <p:cNvSpPr/>
          <p:nvPr/>
        </p:nvSpPr>
        <p:spPr>
          <a:xfrm>
            <a:off x="8428443"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AI on edge </a:t>
            </a:r>
            <a:endParaRPr sz="2200">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devices</a:t>
            </a:r>
            <a:endParaRPr i="0" sz="2200" u="none" cap="none" strike="noStrike">
              <a:solidFill>
                <a:schemeClr val="dk1"/>
              </a:solidFill>
              <a:latin typeface="Open Sans SemiBold"/>
              <a:ea typeface="Open Sans SemiBold"/>
              <a:cs typeface="Open Sans SemiBold"/>
              <a:sym typeface="Open Sans SemiBold"/>
            </a:endParaRPr>
          </a:p>
        </p:txBody>
      </p:sp>
      <p:sp>
        <p:nvSpPr>
          <p:cNvPr id="1262" name="Google Shape;1262;p109"/>
          <p:cNvSpPr/>
          <p:nvPr/>
        </p:nvSpPr>
        <p:spPr>
          <a:xfrm>
            <a:off x="14394439"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Federated learning</a:t>
            </a:r>
            <a:endParaRPr i="0" sz="2200" u="none" cap="none" strike="noStrike">
              <a:solidFill>
                <a:schemeClr val="dk1"/>
              </a:solidFill>
              <a:latin typeface="Open Sans SemiBold"/>
              <a:ea typeface="Open Sans SemiBold"/>
              <a:cs typeface="Open Sans SemiBold"/>
              <a:sym typeface="Open Sans SemiBold"/>
            </a:endParaRPr>
          </a:p>
        </p:txBody>
      </p:sp>
      <p:sp>
        <p:nvSpPr>
          <p:cNvPr id="1263" name="Google Shape;1263;p109"/>
          <p:cNvSpPr/>
          <p:nvPr/>
        </p:nvSpPr>
        <p:spPr>
          <a:xfrm>
            <a:off x="8449554" y="453572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Specialized Hardware</a:t>
            </a:r>
            <a:endParaRPr sz="2200">
              <a:solidFill>
                <a:schemeClr val="dk1"/>
              </a:solidFill>
              <a:latin typeface="Open Sans SemiBold"/>
              <a:ea typeface="Open Sans SemiBold"/>
              <a:cs typeface="Open Sans SemiBold"/>
              <a:sym typeface="Open Sans SemiBold"/>
            </a:endParaRPr>
          </a:p>
        </p:txBody>
      </p:sp>
      <p:pic>
        <p:nvPicPr>
          <p:cNvPr id="1264" name="Google Shape;1264;p109"/>
          <p:cNvPicPr preferRelativeResize="0"/>
          <p:nvPr/>
        </p:nvPicPr>
        <p:blipFill>
          <a:blip r:embed="rId4">
            <a:alphaModFix/>
          </a:blip>
          <a:stretch>
            <a:fillRect/>
          </a:stretch>
        </p:blipFill>
        <p:spPr>
          <a:xfrm>
            <a:off x="6782423" y="2501950"/>
            <a:ext cx="1480600" cy="1480600"/>
          </a:xfrm>
          <a:prstGeom prst="rect">
            <a:avLst/>
          </a:prstGeom>
          <a:noFill/>
          <a:ln>
            <a:noFill/>
          </a:ln>
        </p:spPr>
      </p:pic>
      <p:pic>
        <p:nvPicPr>
          <p:cNvPr id="1265" name="Google Shape;1265;p109"/>
          <p:cNvPicPr preferRelativeResize="0"/>
          <p:nvPr/>
        </p:nvPicPr>
        <p:blipFill>
          <a:blip r:embed="rId5">
            <a:alphaModFix/>
          </a:blip>
          <a:stretch>
            <a:fillRect/>
          </a:stretch>
        </p:blipFill>
        <p:spPr>
          <a:xfrm>
            <a:off x="6598400" y="4543700"/>
            <a:ext cx="1758950" cy="1758950"/>
          </a:xfrm>
          <a:prstGeom prst="rect">
            <a:avLst/>
          </a:prstGeom>
          <a:noFill/>
          <a:ln>
            <a:noFill/>
          </a:ln>
        </p:spPr>
      </p:pic>
      <p:pic>
        <p:nvPicPr>
          <p:cNvPr id="1266" name="Google Shape;1266;p109"/>
          <p:cNvPicPr preferRelativeResize="0"/>
          <p:nvPr/>
        </p:nvPicPr>
        <p:blipFill>
          <a:blip r:embed="rId6">
            <a:alphaModFix/>
          </a:blip>
          <a:stretch>
            <a:fillRect/>
          </a:stretch>
        </p:blipFill>
        <p:spPr>
          <a:xfrm>
            <a:off x="12709725" y="2545500"/>
            <a:ext cx="1393514" cy="1393514"/>
          </a:xfrm>
          <a:prstGeom prst="rect">
            <a:avLst/>
          </a:prstGeom>
          <a:noFill/>
          <a:ln>
            <a:noFill/>
          </a:ln>
        </p:spPr>
      </p:pic>
      <p:sp>
        <p:nvSpPr>
          <p:cNvPr id="1267" name="Google Shape;1267;p109"/>
          <p:cNvSpPr/>
          <p:nvPr/>
        </p:nvSpPr>
        <p:spPr>
          <a:xfrm>
            <a:off x="2456573" y="67494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Scalability, Efficiency</a:t>
            </a:r>
            <a:endParaRPr i="0" sz="2200" u="none" cap="none" strike="noStrike">
              <a:solidFill>
                <a:schemeClr val="dk1"/>
              </a:solidFill>
              <a:latin typeface="Open Sans SemiBold"/>
              <a:ea typeface="Open Sans SemiBold"/>
              <a:cs typeface="Open Sans SemiBold"/>
              <a:sym typeface="Open Sans SemiBold"/>
            </a:endParaRPr>
          </a:p>
        </p:txBody>
      </p:sp>
      <p:sp>
        <p:nvSpPr>
          <p:cNvPr id="1268" name="Google Shape;1268;p109"/>
          <p:cNvSpPr/>
          <p:nvPr/>
        </p:nvSpPr>
        <p:spPr>
          <a:xfrm>
            <a:off x="8420283" y="68176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Policies, Regulations &amp; Standards</a:t>
            </a:r>
            <a:endParaRPr i="0" sz="2200" u="none" cap="none" strike="noStrike">
              <a:solidFill>
                <a:schemeClr val="dk1"/>
              </a:solidFill>
              <a:latin typeface="Open Sans SemiBold"/>
              <a:ea typeface="Open Sans SemiBold"/>
              <a:cs typeface="Open Sans SemiBold"/>
              <a:sym typeface="Open Sans SemiBold"/>
            </a:endParaRPr>
          </a:p>
        </p:txBody>
      </p:sp>
      <p:sp>
        <p:nvSpPr>
          <p:cNvPr id="1269" name="Google Shape;1269;p109"/>
          <p:cNvSpPr/>
          <p:nvPr/>
        </p:nvSpPr>
        <p:spPr>
          <a:xfrm>
            <a:off x="14465444" y="453574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Availability of Skilled Talent</a:t>
            </a:r>
            <a:endParaRPr i="0" sz="2200" u="none" cap="none" strike="noStrike">
              <a:solidFill>
                <a:schemeClr val="dk1"/>
              </a:solidFill>
              <a:latin typeface="Open Sans SemiBold"/>
              <a:ea typeface="Open Sans SemiBold"/>
              <a:cs typeface="Open Sans SemiBold"/>
              <a:sym typeface="Open Sans SemiBold"/>
            </a:endParaRPr>
          </a:p>
        </p:txBody>
      </p:sp>
      <p:sp>
        <p:nvSpPr>
          <p:cNvPr id="1270" name="Google Shape;1270;p109"/>
          <p:cNvSpPr/>
          <p:nvPr/>
        </p:nvSpPr>
        <p:spPr>
          <a:xfrm>
            <a:off x="14421229" y="68612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User Acceptance, Building Trust</a:t>
            </a:r>
            <a:endParaRPr i="0" sz="2200" u="none" cap="none" strike="noStrike">
              <a:solidFill>
                <a:schemeClr val="dk1"/>
              </a:solidFill>
              <a:latin typeface="Open Sans SemiBold"/>
              <a:ea typeface="Open Sans SemiBold"/>
              <a:cs typeface="Open Sans SemiBold"/>
              <a:sym typeface="Open Sans SemiBold"/>
            </a:endParaRPr>
          </a:p>
        </p:txBody>
      </p:sp>
      <p:pic>
        <p:nvPicPr>
          <p:cNvPr id="1271" name="Google Shape;1271;p109"/>
          <p:cNvPicPr preferRelativeResize="0"/>
          <p:nvPr/>
        </p:nvPicPr>
        <p:blipFill>
          <a:blip r:embed="rId7">
            <a:alphaModFix/>
          </a:blip>
          <a:stretch>
            <a:fillRect/>
          </a:stretch>
        </p:blipFill>
        <p:spPr>
          <a:xfrm>
            <a:off x="921200" y="6978200"/>
            <a:ext cx="1393501" cy="1393501"/>
          </a:xfrm>
          <a:prstGeom prst="rect">
            <a:avLst/>
          </a:prstGeom>
          <a:noFill/>
          <a:ln>
            <a:noFill/>
          </a:ln>
        </p:spPr>
      </p:pic>
      <p:pic>
        <p:nvPicPr>
          <p:cNvPr id="1272" name="Google Shape;1272;p109"/>
          <p:cNvPicPr preferRelativeResize="0"/>
          <p:nvPr/>
        </p:nvPicPr>
        <p:blipFill>
          <a:blip r:embed="rId8">
            <a:alphaModFix/>
          </a:blip>
          <a:stretch>
            <a:fillRect/>
          </a:stretch>
        </p:blipFill>
        <p:spPr>
          <a:xfrm>
            <a:off x="6745529" y="6853188"/>
            <a:ext cx="1480575" cy="1480575"/>
          </a:xfrm>
          <a:prstGeom prst="rect">
            <a:avLst/>
          </a:prstGeom>
          <a:noFill/>
          <a:ln>
            <a:noFill/>
          </a:ln>
          <a:effectLst>
            <a:outerShdw blurRad="317500" rotWithShape="0" algn="ctr">
              <a:srgbClr val="000000">
                <a:alpha val="20000"/>
              </a:srgbClr>
            </a:outerShdw>
          </a:effectLst>
        </p:spPr>
      </p:pic>
      <p:pic>
        <p:nvPicPr>
          <p:cNvPr id="1273" name="Google Shape;1273;p109"/>
          <p:cNvPicPr preferRelativeResize="0"/>
          <p:nvPr/>
        </p:nvPicPr>
        <p:blipFill>
          <a:blip r:embed="rId9">
            <a:alphaModFix/>
          </a:blip>
          <a:stretch>
            <a:fillRect/>
          </a:stretch>
        </p:blipFill>
        <p:spPr>
          <a:xfrm>
            <a:off x="12698600" y="4668300"/>
            <a:ext cx="1480576" cy="1480576"/>
          </a:xfrm>
          <a:prstGeom prst="rect">
            <a:avLst/>
          </a:prstGeom>
          <a:noFill/>
          <a:ln>
            <a:noFill/>
          </a:ln>
          <a:effectLst>
            <a:outerShdw blurRad="317500" rotWithShape="0" algn="ctr">
              <a:srgbClr val="000000">
                <a:alpha val="20000"/>
              </a:srgbClr>
            </a:outerShdw>
          </a:effectLst>
        </p:spPr>
      </p:pic>
      <p:pic>
        <p:nvPicPr>
          <p:cNvPr id="1274" name="Google Shape;1274;p109"/>
          <p:cNvPicPr preferRelativeResize="0"/>
          <p:nvPr/>
        </p:nvPicPr>
        <p:blipFill>
          <a:blip r:embed="rId10">
            <a:alphaModFix/>
          </a:blip>
          <a:stretch>
            <a:fillRect/>
          </a:stretch>
        </p:blipFill>
        <p:spPr>
          <a:xfrm>
            <a:off x="12625350" y="6900262"/>
            <a:ext cx="1683875" cy="1683875"/>
          </a:xfrm>
          <a:prstGeom prst="rect">
            <a:avLst/>
          </a:prstGeom>
          <a:noFill/>
          <a:ln>
            <a:noFill/>
          </a:ln>
        </p:spPr>
      </p:pic>
      <p:sp>
        <p:nvSpPr>
          <p:cNvPr id="1275" name="Google Shape;1275;p109"/>
          <p:cNvSpPr/>
          <p:nvPr/>
        </p:nvSpPr>
        <p:spPr>
          <a:xfrm>
            <a:off x="2562054" y="4535732"/>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Social Impact</a:t>
            </a:r>
            <a:endParaRPr i="0" sz="2200" u="none" cap="none" strike="noStrike">
              <a:solidFill>
                <a:schemeClr val="dk1"/>
              </a:solidFill>
              <a:latin typeface="Open Sans SemiBold"/>
              <a:ea typeface="Open Sans SemiBold"/>
              <a:cs typeface="Open Sans SemiBold"/>
              <a:sym typeface="Open Sans SemiBold"/>
            </a:endParaRPr>
          </a:p>
        </p:txBody>
      </p:sp>
      <p:pic>
        <p:nvPicPr>
          <p:cNvPr id="1276" name="Google Shape;1276;p109"/>
          <p:cNvPicPr preferRelativeResize="0"/>
          <p:nvPr/>
        </p:nvPicPr>
        <p:blipFill>
          <a:blip r:embed="rId11">
            <a:alphaModFix/>
          </a:blip>
          <a:stretch>
            <a:fillRect/>
          </a:stretch>
        </p:blipFill>
        <p:spPr>
          <a:xfrm>
            <a:off x="951446" y="4647498"/>
            <a:ext cx="1393500" cy="139347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grpSp>
        <p:nvGrpSpPr>
          <p:cNvPr id="1282" name="Google Shape;1282;p110"/>
          <p:cNvGrpSpPr/>
          <p:nvPr/>
        </p:nvGrpSpPr>
        <p:grpSpPr>
          <a:xfrm>
            <a:off x="787900" y="2125400"/>
            <a:ext cx="1398799" cy="1398801"/>
            <a:chOff x="787900" y="2125400"/>
            <a:chExt cx="1398799" cy="1398801"/>
          </a:xfrm>
        </p:grpSpPr>
        <p:sp>
          <p:nvSpPr>
            <p:cNvPr id="1283" name="Google Shape;1283;p110"/>
            <p:cNvSpPr/>
            <p:nvPr/>
          </p:nvSpPr>
          <p:spPr>
            <a:xfrm>
              <a:off x="9051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284" name="Google Shape;1284;p110"/>
            <p:cNvPicPr preferRelativeResize="0"/>
            <p:nvPr/>
          </p:nvPicPr>
          <p:blipFill>
            <a:blip r:embed="rId3">
              <a:alphaModFix/>
            </a:blip>
            <a:stretch>
              <a:fillRect/>
            </a:stretch>
          </p:blipFill>
          <p:spPr>
            <a:xfrm>
              <a:off x="787900" y="2125400"/>
              <a:ext cx="1398799" cy="1398801"/>
            </a:xfrm>
            <a:prstGeom prst="rect">
              <a:avLst/>
            </a:prstGeom>
            <a:noFill/>
            <a:ln>
              <a:noFill/>
            </a:ln>
          </p:spPr>
        </p:pic>
      </p:grpSp>
      <p:sp>
        <p:nvSpPr>
          <p:cNvPr id="1285" name="Google Shape;1285;p110"/>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286" name="Google Shape;1286;p110"/>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Data Challenges and Opportunities</a:t>
            </a:r>
            <a:endParaRPr/>
          </a:p>
        </p:txBody>
      </p:sp>
      <p:sp>
        <p:nvSpPr>
          <p:cNvPr id="1287" name="Google Shape;1287;p110"/>
          <p:cNvSpPr/>
          <p:nvPr/>
        </p:nvSpPr>
        <p:spPr>
          <a:xfrm>
            <a:off x="5410174" y="3722388"/>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Quality</a:t>
            </a:r>
            <a:endParaRPr i="0" sz="2400" u="none" cap="none" strike="noStrike">
              <a:solidFill>
                <a:schemeClr val="dk1"/>
              </a:solidFill>
              <a:latin typeface="Open Sans Medium"/>
              <a:ea typeface="Open Sans Medium"/>
              <a:cs typeface="Open Sans Medium"/>
              <a:sym typeface="Open Sans Medium"/>
            </a:endParaRPr>
          </a:p>
        </p:txBody>
      </p:sp>
      <p:sp>
        <p:nvSpPr>
          <p:cNvPr id="1288" name="Google Shape;1288;p110"/>
          <p:cNvSpPr/>
          <p:nvPr/>
        </p:nvSpPr>
        <p:spPr>
          <a:xfrm>
            <a:off x="914605" y="372238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Security</a:t>
            </a:r>
            <a:endParaRPr i="0" sz="2400" u="none" cap="none" strike="noStrike">
              <a:solidFill>
                <a:schemeClr val="dk1"/>
              </a:solidFill>
              <a:latin typeface="Open Sans Medium"/>
              <a:ea typeface="Open Sans Medium"/>
              <a:cs typeface="Open Sans Medium"/>
              <a:sym typeface="Open Sans Medium"/>
            </a:endParaRPr>
          </a:p>
        </p:txBody>
      </p:sp>
      <p:sp>
        <p:nvSpPr>
          <p:cNvPr id="1289" name="Google Shape;1289;p110"/>
          <p:cNvSpPr/>
          <p:nvPr/>
        </p:nvSpPr>
        <p:spPr>
          <a:xfrm>
            <a:off x="9779088" y="545330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Governance</a:t>
            </a:r>
            <a:endParaRPr i="0" sz="2400" u="none" cap="none" strike="noStrike">
              <a:solidFill>
                <a:schemeClr val="dk1"/>
              </a:solidFill>
              <a:latin typeface="Open Sans Medium"/>
              <a:ea typeface="Open Sans Medium"/>
              <a:cs typeface="Open Sans Medium"/>
              <a:sym typeface="Open Sans Medium"/>
            </a:endParaRPr>
          </a:p>
        </p:txBody>
      </p:sp>
      <p:sp>
        <p:nvSpPr>
          <p:cNvPr id="1290" name="Google Shape;1290;p110"/>
          <p:cNvSpPr/>
          <p:nvPr/>
        </p:nvSpPr>
        <p:spPr>
          <a:xfrm>
            <a:off x="9779088" y="37223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Lineage </a:t>
            </a:r>
            <a:endParaRPr i="0" sz="2400" u="none" cap="none" strike="noStrike">
              <a:solidFill>
                <a:schemeClr val="dk1"/>
              </a:solidFill>
              <a:latin typeface="Open Sans Medium"/>
              <a:ea typeface="Open Sans Medium"/>
              <a:cs typeface="Open Sans Medium"/>
              <a:sym typeface="Open Sans Medium"/>
            </a:endParaRPr>
          </a:p>
        </p:txBody>
      </p:sp>
      <p:sp>
        <p:nvSpPr>
          <p:cNvPr id="1291" name="Google Shape;1291;p110"/>
          <p:cNvSpPr/>
          <p:nvPr/>
        </p:nvSpPr>
        <p:spPr>
          <a:xfrm>
            <a:off x="914411" y="631875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Privacy</a:t>
            </a:r>
            <a:endParaRPr i="0" sz="2400" u="none" cap="none" strike="noStrike">
              <a:solidFill>
                <a:schemeClr val="dk1"/>
              </a:solidFill>
              <a:latin typeface="Open Sans Medium"/>
              <a:ea typeface="Open Sans Medium"/>
              <a:cs typeface="Open Sans Medium"/>
              <a:sym typeface="Open Sans Medium"/>
            </a:endParaRPr>
          </a:p>
        </p:txBody>
      </p:sp>
      <p:sp>
        <p:nvSpPr>
          <p:cNvPr id="1292" name="Google Shape;1292;p110"/>
          <p:cNvSpPr/>
          <p:nvPr/>
        </p:nvSpPr>
        <p:spPr>
          <a:xfrm>
            <a:off x="14148027" y="372240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Deriving value</a:t>
            </a:r>
            <a:endParaRPr i="0" sz="2400" u="none" cap="none" strike="noStrike">
              <a:solidFill>
                <a:schemeClr val="dk1"/>
              </a:solidFill>
              <a:latin typeface="Open Sans Medium"/>
              <a:ea typeface="Open Sans Medium"/>
              <a:cs typeface="Open Sans Medium"/>
              <a:sym typeface="Open Sans Medium"/>
            </a:endParaRPr>
          </a:p>
        </p:txBody>
      </p:sp>
      <p:sp>
        <p:nvSpPr>
          <p:cNvPr id="1293" name="Google Shape;1293;p110"/>
          <p:cNvSpPr/>
          <p:nvPr/>
        </p:nvSpPr>
        <p:spPr>
          <a:xfrm>
            <a:off x="9779084" y="631876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Regulations</a:t>
            </a:r>
            <a:endParaRPr i="0" sz="2400" u="none" cap="none" strike="noStrike">
              <a:solidFill>
                <a:schemeClr val="dk1"/>
              </a:solidFill>
              <a:latin typeface="Open Sans Medium"/>
              <a:ea typeface="Open Sans Medium"/>
              <a:cs typeface="Open Sans Medium"/>
              <a:sym typeface="Open Sans Medium"/>
            </a:endParaRPr>
          </a:p>
        </p:txBody>
      </p:sp>
      <p:sp>
        <p:nvSpPr>
          <p:cNvPr id="1294" name="Google Shape;1294;p110"/>
          <p:cNvSpPr/>
          <p:nvPr/>
        </p:nvSpPr>
        <p:spPr>
          <a:xfrm>
            <a:off x="9779088" y="4587846"/>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Licensing</a:t>
            </a:r>
            <a:endParaRPr i="0" sz="2400" u="none" cap="none" strike="noStrike">
              <a:solidFill>
                <a:schemeClr val="dk1"/>
              </a:solidFill>
              <a:latin typeface="Open Sans Medium"/>
              <a:ea typeface="Open Sans Medium"/>
              <a:cs typeface="Open Sans Medium"/>
              <a:sym typeface="Open Sans Medium"/>
            </a:endParaRPr>
          </a:p>
        </p:txBody>
      </p:sp>
      <p:sp>
        <p:nvSpPr>
          <p:cNvPr id="1295" name="Google Shape;1295;p110"/>
          <p:cNvSpPr/>
          <p:nvPr/>
        </p:nvSpPr>
        <p:spPr>
          <a:xfrm>
            <a:off x="5410187" y="545331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Diversity</a:t>
            </a:r>
            <a:endParaRPr i="0" sz="2400" u="none" cap="none" strike="noStrike">
              <a:solidFill>
                <a:schemeClr val="dk1"/>
              </a:solidFill>
              <a:latin typeface="Open Sans Medium"/>
              <a:ea typeface="Open Sans Medium"/>
              <a:cs typeface="Open Sans Medium"/>
              <a:sym typeface="Open Sans Medium"/>
            </a:endParaRPr>
          </a:p>
        </p:txBody>
      </p:sp>
      <p:sp>
        <p:nvSpPr>
          <p:cNvPr id="1296" name="Google Shape;1296;p110"/>
          <p:cNvSpPr/>
          <p:nvPr/>
        </p:nvSpPr>
        <p:spPr>
          <a:xfrm>
            <a:off x="914400" y="458783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Integration</a:t>
            </a:r>
            <a:endParaRPr i="0" sz="2400" u="none" cap="none" strike="noStrike">
              <a:solidFill>
                <a:schemeClr val="dk1"/>
              </a:solidFill>
              <a:latin typeface="Open Sans Medium"/>
              <a:ea typeface="Open Sans Medium"/>
              <a:cs typeface="Open Sans Medium"/>
              <a:sym typeface="Open Sans Medium"/>
            </a:endParaRPr>
          </a:p>
        </p:txBody>
      </p:sp>
      <p:sp>
        <p:nvSpPr>
          <p:cNvPr id="1297" name="Google Shape;1297;p110"/>
          <p:cNvSpPr/>
          <p:nvPr/>
        </p:nvSpPr>
        <p:spPr>
          <a:xfrm>
            <a:off x="5410187" y="631877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Accessibility</a:t>
            </a:r>
            <a:endParaRPr i="0" sz="2400" u="none" cap="none" strike="noStrike">
              <a:solidFill>
                <a:schemeClr val="dk1"/>
              </a:solidFill>
              <a:latin typeface="Open Sans Medium"/>
              <a:ea typeface="Open Sans Medium"/>
              <a:cs typeface="Open Sans Medium"/>
              <a:sym typeface="Open Sans Medium"/>
            </a:endParaRPr>
          </a:p>
        </p:txBody>
      </p:sp>
      <p:sp>
        <p:nvSpPr>
          <p:cNvPr id="1298" name="Google Shape;1298;p110"/>
          <p:cNvSpPr/>
          <p:nvPr/>
        </p:nvSpPr>
        <p:spPr>
          <a:xfrm>
            <a:off x="914400" y="545330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Labeling</a:t>
            </a:r>
            <a:endParaRPr i="0" sz="2400" u="none" cap="none" strike="noStrike">
              <a:solidFill>
                <a:schemeClr val="dk1"/>
              </a:solidFill>
              <a:latin typeface="Open Sans Medium"/>
              <a:ea typeface="Open Sans Medium"/>
              <a:cs typeface="Open Sans Medium"/>
              <a:sym typeface="Open Sans Medium"/>
            </a:endParaRPr>
          </a:p>
        </p:txBody>
      </p:sp>
      <p:sp>
        <p:nvSpPr>
          <p:cNvPr id="1299" name="Google Shape;1299;p110"/>
          <p:cNvSpPr/>
          <p:nvPr/>
        </p:nvSpPr>
        <p:spPr>
          <a:xfrm>
            <a:off x="5410200" y="458785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Ethical</a:t>
            </a:r>
            <a:endParaRPr i="0" sz="2400" u="none" cap="none" strike="noStrike">
              <a:solidFill>
                <a:schemeClr val="dk1"/>
              </a:solidFill>
              <a:latin typeface="Open Sans Medium"/>
              <a:ea typeface="Open Sans Medium"/>
              <a:cs typeface="Open Sans Medium"/>
              <a:sym typeface="Open Sans Medium"/>
            </a:endParaRPr>
          </a:p>
        </p:txBody>
      </p:sp>
      <p:sp>
        <p:nvSpPr>
          <p:cNvPr id="1300" name="Google Shape;1300;p110"/>
          <p:cNvSpPr/>
          <p:nvPr/>
        </p:nvSpPr>
        <p:spPr>
          <a:xfrm>
            <a:off x="914411"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Quantity</a:t>
            </a:r>
            <a:endParaRPr i="0" sz="2400" u="none" cap="none" strike="noStrike">
              <a:solidFill>
                <a:schemeClr val="dk1"/>
              </a:solidFill>
              <a:latin typeface="Open Sans Medium"/>
              <a:ea typeface="Open Sans Medium"/>
              <a:cs typeface="Open Sans Medium"/>
              <a:sym typeface="Open Sans Medium"/>
            </a:endParaRPr>
          </a:p>
        </p:txBody>
      </p:sp>
      <p:sp>
        <p:nvSpPr>
          <p:cNvPr id="1301" name="Google Shape;1301;p110"/>
          <p:cNvSpPr/>
          <p:nvPr/>
        </p:nvSpPr>
        <p:spPr>
          <a:xfrm>
            <a:off x="914411" y="718421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Storage</a:t>
            </a:r>
            <a:endParaRPr i="0" sz="2400" u="none" cap="none" strike="noStrike">
              <a:solidFill>
                <a:schemeClr val="dk1"/>
              </a:solidFill>
              <a:latin typeface="Open Sans Medium"/>
              <a:ea typeface="Open Sans Medium"/>
              <a:cs typeface="Open Sans Medium"/>
              <a:sym typeface="Open Sans Medium"/>
            </a:endParaRPr>
          </a:p>
        </p:txBody>
      </p:sp>
      <p:sp>
        <p:nvSpPr>
          <p:cNvPr id="1302" name="Google Shape;1302;p110"/>
          <p:cNvSpPr/>
          <p:nvPr/>
        </p:nvSpPr>
        <p:spPr>
          <a:xfrm>
            <a:off x="9779084" y="71842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Standards</a:t>
            </a:r>
            <a:endParaRPr i="0" sz="2400" u="none" cap="none" strike="noStrike">
              <a:solidFill>
                <a:schemeClr val="dk1"/>
              </a:solidFill>
              <a:latin typeface="Open Sans Medium"/>
              <a:ea typeface="Open Sans Medium"/>
              <a:cs typeface="Open Sans Medium"/>
              <a:sym typeface="Open Sans Medium"/>
            </a:endParaRPr>
          </a:p>
        </p:txBody>
      </p:sp>
      <p:sp>
        <p:nvSpPr>
          <p:cNvPr id="1303" name="Google Shape;1303;p110"/>
          <p:cNvSpPr/>
          <p:nvPr/>
        </p:nvSpPr>
        <p:spPr>
          <a:xfrm>
            <a:off x="9779084"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Legislations</a:t>
            </a:r>
            <a:r>
              <a:rPr lang="en" sz="2400">
                <a:solidFill>
                  <a:schemeClr val="dk1"/>
                </a:solidFill>
                <a:latin typeface="Open Sans Medium"/>
                <a:ea typeface="Open Sans Medium"/>
                <a:cs typeface="Open Sans Medium"/>
                <a:sym typeface="Open Sans Medium"/>
              </a:rPr>
              <a:t> </a:t>
            </a:r>
            <a:endParaRPr i="0" sz="2400" u="none" cap="none" strike="noStrike">
              <a:solidFill>
                <a:schemeClr val="dk1"/>
              </a:solidFill>
              <a:latin typeface="Open Sans Medium"/>
              <a:ea typeface="Open Sans Medium"/>
              <a:cs typeface="Open Sans Medium"/>
              <a:sym typeface="Open Sans Medium"/>
            </a:endParaRPr>
          </a:p>
        </p:txBody>
      </p:sp>
      <p:grpSp>
        <p:nvGrpSpPr>
          <p:cNvPr id="1304" name="Google Shape;1304;p110"/>
          <p:cNvGrpSpPr/>
          <p:nvPr/>
        </p:nvGrpSpPr>
        <p:grpSpPr>
          <a:xfrm>
            <a:off x="5283487" y="2125399"/>
            <a:ext cx="1398799" cy="1398801"/>
            <a:chOff x="5283487" y="2125399"/>
            <a:chExt cx="1398799" cy="1398801"/>
          </a:xfrm>
        </p:grpSpPr>
        <p:sp>
          <p:nvSpPr>
            <p:cNvPr id="1305" name="Google Shape;1305;p110"/>
            <p:cNvSpPr/>
            <p:nvPr/>
          </p:nvSpPr>
          <p:spPr>
            <a:xfrm>
              <a:off x="54007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306" name="Google Shape;1306;p110"/>
            <p:cNvPicPr preferRelativeResize="0"/>
            <p:nvPr/>
          </p:nvPicPr>
          <p:blipFill>
            <a:blip r:embed="rId4">
              <a:alphaModFix/>
            </a:blip>
            <a:stretch>
              <a:fillRect/>
            </a:stretch>
          </p:blipFill>
          <p:spPr>
            <a:xfrm>
              <a:off x="5283487" y="2125399"/>
              <a:ext cx="1398799" cy="1398801"/>
            </a:xfrm>
            <a:prstGeom prst="rect">
              <a:avLst/>
            </a:prstGeom>
            <a:noFill/>
            <a:ln>
              <a:noFill/>
            </a:ln>
          </p:spPr>
        </p:pic>
      </p:grpSp>
      <p:grpSp>
        <p:nvGrpSpPr>
          <p:cNvPr id="1307" name="Google Shape;1307;p110"/>
          <p:cNvGrpSpPr/>
          <p:nvPr/>
        </p:nvGrpSpPr>
        <p:grpSpPr>
          <a:xfrm>
            <a:off x="14138550" y="2220563"/>
            <a:ext cx="1164300" cy="1176941"/>
            <a:chOff x="14138550" y="2220563"/>
            <a:chExt cx="1164300" cy="1176941"/>
          </a:xfrm>
        </p:grpSpPr>
        <p:sp>
          <p:nvSpPr>
            <p:cNvPr id="1308" name="Google Shape;1308;p110"/>
            <p:cNvSpPr/>
            <p:nvPr/>
          </p:nvSpPr>
          <p:spPr>
            <a:xfrm>
              <a:off x="141385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309" name="Google Shape;1309;p110"/>
            <p:cNvPicPr preferRelativeResize="0"/>
            <p:nvPr/>
          </p:nvPicPr>
          <p:blipFill>
            <a:blip r:embed="rId5">
              <a:alphaModFix/>
            </a:blip>
            <a:stretch>
              <a:fillRect/>
            </a:stretch>
          </p:blipFill>
          <p:spPr>
            <a:xfrm>
              <a:off x="14148016" y="2252103"/>
              <a:ext cx="1145400" cy="1145400"/>
            </a:xfrm>
            <a:prstGeom prst="rect">
              <a:avLst/>
            </a:prstGeom>
            <a:noFill/>
            <a:ln>
              <a:noFill/>
            </a:ln>
          </p:spPr>
        </p:pic>
      </p:grpSp>
      <p:grpSp>
        <p:nvGrpSpPr>
          <p:cNvPr id="1310" name="Google Shape;1310;p110"/>
          <p:cNvGrpSpPr/>
          <p:nvPr/>
        </p:nvGrpSpPr>
        <p:grpSpPr>
          <a:xfrm>
            <a:off x="9729925" y="2202901"/>
            <a:ext cx="1330725" cy="1243750"/>
            <a:chOff x="9729925" y="2202901"/>
            <a:chExt cx="1330725" cy="1243750"/>
          </a:xfrm>
        </p:grpSpPr>
        <p:sp>
          <p:nvSpPr>
            <p:cNvPr id="1311" name="Google Shape;1311;p110"/>
            <p:cNvSpPr/>
            <p:nvPr/>
          </p:nvSpPr>
          <p:spPr>
            <a:xfrm>
              <a:off x="98963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312" name="Google Shape;1312;p110"/>
            <p:cNvPicPr preferRelativeResize="0"/>
            <p:nvPr/>
          </p:nvPicPr>
          <p:blipFill>
            <a:blip r:embed="rId6">
              <a:alphaModFix/>
            </a:blip>
            <a:stretch>
              <a:fillRect/>
            </a:stretch>
          </p:blipFill>
          <p:spPr>
            <a:xfrm>
              <a:off x="9729925" y="2202901"/>
              <a:ext cx="1243750" cy="1243750"/>
            </a:xfrm>
            <a:prstGeom prst="rect">
              <a:avLst/>
            </a:prstGeom>
            <a:noFill/>
            <a:ln>
              <a:noFill/>
            </a:ln>
          </p:spPr>
        </p:pic>
      </p:grpSp>
      <p:sp>
        <p:nvSpPr>
          <p:cNvPr id="1313" name="Google Shape;1313;p110"/>
          <p:cNvSpPr/>
          <p:nvPr/>
        </p:nvSpPr>
        <p:spPr>
          <a:xfrm>
            <a:off x="9779109" y="89151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Compliance</a:t>
            </a:r>
            <a:endParaRPr i="0" sz="2400" u="none" cap="none" strike="noStrike">
              <a:solidFill>
                <a:schemeClr val="dk1"/>
              </a:solidFill>
              <a:latin typeface="Open Sans Medium"/>
              <a:ea typeface="Open Sans Medium"/>
              <a:cs typeface="Open Sans Medium"/>
              <a:sym typeface="Open Sans Medium"/>
            </a:endParaRPr>
          </a:p>
        </p:txBody>
      </p:sp>
      <p:sp>
        <p:nvSpPr>
          <p:cNvPr id="1314" name="Google Shape;1314;p110"/>
          <p:cNvSpPr/>
          <p:nvPr/>
        </p:nvSpPr>
        <p:spPr>
          <a:xfrm>
            <a:off x="5410212" y="7093945"/>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Bias</a:t>
            </a:r>
            <a:endParaRPr i="0" sz="2400" u="none" cap="none" strike="noStrike">
              <a:solidFill>
                <a:schemeClr val="dk1"/>
              </a:solidFill>
              <a:latin typeface="Open Sans Medium"/>
              <a:ea typeface="Open Sans Medium"/>
              <a:cs typeface="Open Sans Medium"/>
              <a:sym typeface="Open Sans Medium"/>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sp>
        <p:nvSpPr>
          <p:cNvPr id="1319" name="Google Shape;1319;p11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Trends</a:t>
            </a:r>
            <a:endParaRPr/>
          </a:p>
        </p:txBody>
      </p:sp>
      <p:sp>
        <p:nvSpPr>
          <p:cNvPr id="1320" name="Google Shape;1320;p111"/>
          <p:cNvSpPr txBox="1"/>
          <p:nvPr>
            <p:ph idx="1" type="body"/>
          </p:nvPr>
        </p:nvSpPr>
        <p:spPr>
          <a:xfrm>
            <a:off x="914400" y="2400300"/>
            <a:ext cx="16459200" cy="5410200"/>
          </a:xfrm>
          <a:prstGeom prst="rect">
            <a:avLst/>
          </a:prstGeom>
        </p:spPr>
        <p:txBody>
          <a:bodyPr anchorCtr="0" anchor="t" bIns="0" lIns="0" spcFirstLastPara="1" rIns="0" wrap="square" tIns="0">
            <a:noAutofit/>
          </a:bodyPr>
          <a:lstStyle/>
          <a:p>
            <a:pPr indent="-374650" lvl="0" marL="457200" rtl="0" algn="l">
              <a:lnSpc>
                <a:spcPct val="115000"/>
              </a:lnSpc>
              <a:spcBef>
                <a:spcPts val="0"/>
              </a:spcBef>
              <a:spcAft>
                <a:spcPts val="0"/>
              </a:spcAft>
              <a:buSzPts val="2300"/>
              <a:buAutoNum type="arabicPeriod"/>
            </a:pPr>
            <a:r>
              <a:rPr b="1" lang="en" sz="2300"/>
              <a:t>Model Size</a:t>
            </a:r>
            <a:r>
              <a:rPr lang="en" sz="2300"/>
              <a:t> </a:t>
            </a:r>
            <a:endParaRPr sz="2300"/>
          </a:p>
          <a:p>
            <a:pPr indent="0" lvl="0" marL="457200" rtl="0" algn="l">
              <a:lnSpc>
                <a:spcPct val="115000"/>
              </a:lnSpc>
              <a:spcBef>
                <a:spcPts val="0"/>
              </a:spcBef>
              <a:spcAft>
                <a:spcPts val="0"/>
              </a:spcAft>
              <a:buNone/>
            </a:pPr>
            <a:r>
              <a:rPr lang="en" sz="2300"/>
              <a:t>LLMs have been steadily increasing in size and complexity. The shift from GPT-2 to GPT-3 saw a 100x increase in model parameters, and 6x increase from GPT-3 to GPT-4, enabling more nuanced language processing and higher-quality outputs.</a:t>
            </a:r>
            <a:endParaRPr sz="2300"/>
          </a:p>
          <a:p>
            <a:pPr indent="-374650" lvl="0" marL="457200" rtl="0" algn="l">
              <a:lnSpc>
                <a:spcPct val="115000"/>
              </a:lnSpc>
              <a:spcBef>
                <a:spcPts val="1000"/>
              </a:spcBef>
              <a:spcAft>
                <a:spcPts val="0"/>
              </a:spcAft>
              <a:buSzPts val="2300"/>
              <a:buFont typeface="Arial"/>
              <a:buAutoNum type="arabicPeriod"/>
            </a:pPr>
            <a:r>
              <a:rPr b="1" lang="en" sz="2300"/>
              <a:t>Pre-training and Fine-Tuning</a:t>
            </a:r>
            <a:endParaRPr b="1" sz="2300"/>
          </a:p>
          <a:p>
            <a:pPr indent="0" lvl="0" marL="457200" rtl="0" algn="l">
              <a:lnSpc>
                <a:spcPct val="115000"/>
              </a:lnSpc>
              <a:spcBef>
                <a:spcPts val="0"/>
              </a:spcBef>
              <a:spcAft>
                <a:spcPts val="0"/>
              </a:spcAft>
              <a:buNone/>
            </a:pPr>
            <a:r>
              <a:rPr lang="en" sz="2300"/>
              <a:t>Pre-training on large-scale datasets followed by fine-tuning on specific tasks has become a common approach in LLM development. This two-step process enhances model performance and allows for transfer learning across domains.</a:t>
            </a:r>
            <a:endParaRPr sz="2300"/>
          </a:p>
          <a:p>
            <a:pPr indent="-374650" lvl="0" marL="457200" rtl="0" algn="l">
              <a:lnSpc>
                <a:spcPct val="115000"/>
              </a:lnSpc>
              <a:spcBef>
                <a:spcPts val="1000"/>
              </a:spcBef>
              <a:spcAft>
                <a:spcPts val="0"/>
              </a:spcAft>
              <a:buSzPts val="2300"/>
              <a:buFont typeface="Arial"/>
              <a:buAutoNum type="arabicPeriod"/>
            </a:pPr>
            <a:r>
              <a:rPr b="1" lang="en" sz="2300"/>
              <a:t>Few-shot and Zero-shot Learning</a:t>
            </a:r>
            <a:endParaRPr b="1" sz="2300"/>
          </a:p>
          <a:p>
            <a:pPr indent="0" lvl="0" marL="457200" rtl="0" algn="l">
              <a:lnSpc>
                <a:spcPct val="115000"/>
              </a:lnSpc>
              <a:spcBef>
                <a:spcPts val="0"/>
              </a:spcBef>
              <a:spcAft>
                <a:spcPts val="0"/>
              </a:spcAft>
              <a:buNone/>
            </a:pPr>
            <a:r>
              <a:rPr lang="en" sz="2300"/>
              <a:t>LLMs have shown promising capabilities in few-shot and zero-shot learning, where they can perform tasks with minimal or no task-specific training examples. This trend has implications for rapid prototyping and reducing data requirements.</a:t>
            </a:r>
            <a:endParaRPr sz="2300"/>
          </a:p>
          <a:p>
            <a:pPr indent="-374650" lvl="0" marL="457200" rtl="0" algn="l">
              <a:lnSpc>
                <a:spcPct val="115000"/>
              </a:lnSpc>
              <a:spcBef>
                <a:spcPts val="1000"/>
              </a:spcBef>
              <a:spcAft>
                <a:spcPts val="0"/>
              </a:spcAft>
              <a:buSzPts val="2300"/>
              <a:buFont typeface="Arial"/>
              <a:buAutoNum type="arabicPeriod"/>
            </a:pPr>
            <a:r>
              <a:rPr b="1" lang="en" sz="2300"/>
              <a:t>Multimodal LLMs</a:t>
            </a:r>
            <a:endParaRPr b="1" sz="2300"/>
          </a:p>
          <a:p>
            <a:pPr indent="0" lvl="0" marL="457200" rtl="0" algn="l">
              <a:lnSpc>
                <a:spcPct val="115000"/>
              </a:lnSpc>
              <a:spcBef>
                <a:spcPts val="0"/>
              </a:spcBef>
              <a:spcAft>
                <a:spcPts val="0"/>
              </a:spcAft>
              <a:buNone/>
            </a:pPr>
            <a:r>
              <a:rPr lang="en" sz="2300"/>
              <a:t>There is an increasing focus on developing multimodal LLMs that can process and generate text in conjunction with other media types, such as images, audio and video. These models enable more comprehensive and interactive AI experiences.</a:t>
            </a:r>
            <a:endParaRPr sz="2300"/>
          </a:p>
          <a:p>
            <a:pPr indent="0" lvl="0" marL="0" rtl="0" algn="l">
              <a:lnSpc>
                <a:spcPct val="115000"/>
              </a:lnSpc>
              <a:spcBef>
                <a:spcPts val="0"/>
              </a:spcBef>
              <a:spcAft>
                <a:spcPts val="0"/>
              </a:spcAft>
              <a:buNone/>
            </a:pPr>
            <a:r>
              <a:t/>
            </a:r>
            <a:endParaRPr sz="2300"/>
          </a:p>
        </p:txBody>
      </p:sp>
      <p:sp>
        <p:nvSpPr>
          <p:cNvPr id="1321" name="Google Shape;1321;p11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5" name="Shape 1325"/>
        <p:cNvGrpSpPr/>
        <p:nvPr/>
      </p:nvGrpSpPr>
      <p:grpSpPr>
        <a:xfrm>
          <a:off x="0" y="0"/>
          <a:ext cx="0" cy="0"/>
          <a:chOff x="0" y="0"/>
          <a:chExt cx="0" cy="0"/>
        </a:xfrm>
      </p:grpSpPr>
      <p:sp>
        <p:nvSpPr>
          <p:cNvPr id="1326" name="Google Shape;1326;p11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Challenges</a:t>
            </a:r>
            <a:endParaRPr/>
          </a:p>
        </p:txBody>
      </p:sp>
      <p:sp>
        <p:nvSpPr>
          <p:cNvPr id="1327" name="Google Shape;1327;p112"/>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Ethical Concerns</a:t>
            </a:r>
            <a:endParaRPr b="1" sz="2000"/>
          </a:p>
          <a:p>
            <a:pPr indent="0" lvl="0" marL="457200" rtl="0" algn="l">
              <a:lnSpc>
                <a:spcPct val="115000"/>
              </a:lnSpc>
              <a:spcBef>
                <a:spcPts val="0"/>
              </a:spcBef>
              <a:spcAft>
                <a:spcPts val="0"/>
              </a:spcAft>
              <a:buNone/>
            </a:pPr>
            <a:r>
              <a:rPr lang="en" sz="2000"/>
              <a:t>LLMs raise ethical concerns related to biases, misinformation amplification, and malicious use. Ensuring fairness, transparency, and responsible deployment of these models is crucial.</a:t>
            </a:r>
            <a:endParaRPr sz="2000"/>
          </a:p>
          <a:p>
            <a:pPr indent="-355600" lvl="0" marL="457200" rtl="0" algn="l">
              <a:lnSpc>
                <a:spcPct val="115000"/>
              </a:lnSpc>
              <a:spcBef>
                <a:spcPts val="1000"/>
              </a:spcBef>
              <a:spcAft>
                <a:spcPts val="0"/>
              </a:spcAft>
              <a:buSzPts val="2000"/>
              <a:buAutoNum type="arabicPeriod"/>
            </a:pPr>
            <a:r>
              <a:rPr b="1" lang="en" sz="2000"/>
              <a:t>Data Privacy</a:t>
            </a:r>
            <a:endParaRPr b="1" sz="2000"/>
          </a:p>
          <a:p>
            <a:pPr indent="0" lvl="0" marL="457200" rtl="0" algn="l">
              <a:lnSpc>
                <a:spcPct val="115000"/>
              </a:lnSpc>
              <a:spcBef>
                <a:spcPts val="0"/>
              </a:spcBef>
              <a:spcAft>
                <a:spcPts val="0"/>
              </a:spcAft>
              <a:buNone/>
            </a:pPr>
            <a:r>
              <a:rPr lang="en" sz="2000"/>
              <a:t>LLMs require large amounts of data for training, raising concerns about user privacy and data protection. Striking a balance between data access and privacy is an ongoing challenge.</a:t>
            </a:r>
            <a:endParaRPr sz="2000"/>
          </a:p>
          <a:p>
            <a:pPr indent="-355600" lvl="0" marL="457200" rtl="0" algn="l">
              <a:lnSpc>
                <a:spcPct val="115000"/>
              </a:lnSpc>
              <a:spcBef>
                <a:spcPts val="1000"/>
              </a:spcBef>
              <a:spcAft>
                <a:spcPts val="0"/>
              </a:spcAft>
              <a:buSzPts val="2000"/>
              <a:buAutoNum type="arabicPeriod"/>
            </a:pPr>
            <a:r>
              <a:rPr b="1" lang="en" sz="2000"/>
              <a:t>Dataset Limitations</a:t>
            </a:r>
            <a:endParaRPr b="1" sz="2000"/>
          </a:p>
          <a:p>
            <a:pPr indent="0" lvl="0" marL="457200" rtl="0" algn="l">
              <a:lnSpc>
                <a:spcPct val="115000"/>
              </a:lnSpc>
              <a:spcBef>
                <a:spcPts val="0"/>
              </a:spcBef>
              <a:spcAft>
                <a:spcPts val="0"/>
              </a:spcAft>
              <a:buNone/>
            </a:pPr>
            <a:r>
              <a:rPr lang="en" sz="2000"/>
              <a:t>Open source models rely on publicly available datasets, which may be limited in terms of diversity, quality, and potential biases. The availability of diverse and representative datasets is essential for training robust and unbiased models.</a:t>
            </a:r>
            <a:endParaRPr sz="2000"/>
          </a:p>
          <a:p>
            <a:pPr indent="-355600" lvl="0" marL="457200" rtl="0" algn="l">
              <a:lnSpc>
                <a:spcPct val="115000"/>
              </a:lnSpc>
              <a:spcBef>
                <a:spcPts val="1000"/>
              </a:spcBef>
              <a:spcAft>
                <a:spcPts val="0"/>
              </a:spcAft>
              <a:buSzPts val="2000"/>
              <a:buAutoNum type="arabicPeriod"/>
            </a:pPr>
            <a:r>
              <a:rPr b="1" lang="en" sz="2000"/>
              <a:t>Resource Intensiveness</a:t>
            </a:r>
            <a:endParaRPr b="1" sz="2000"/>
          </a:p>
          <a:p>
            <a:pPr indent="0" lvl="0" marL="457200" rtl="0" algn="l">
              <a:lnSpc>
                <a:spcPct val="115000"/>
              </a:lnSpc>
              <a:spcBef>
                <a:spcPts val="0"/>
              </a:spcBef>
              <a:spcAft>
                <a:spcPts val="0"/>
              </a:spcAft>
              <a:buNone/>
            </a:pPr>
            <a:r>
              <a:rPr lang="en" sz="2000"/>
              <a:t>Training and deploying large-scale LLMs demand significant computational resources and energy consumption, hindering accessibility and sustainability.</a:t>
            </a:r>
            <a:endParaRPr sz="2000"/>
          </a:p>
          <a:p>
            <a:pPr indent="-355600" lvl="0" marL="457200" rtl="0" algn="l">
              <a:lnSpc>
                <a:spcPct val="115000"/>
              </a:lnSpc>
              <a:spcBef>
                <a:spcPts val="1000"/>
              </a:spcBef>
              <a:spcAft>
                <a:spcPts val="0"/>
              </a:spcAft>
              <a:buSzPts val="2000"/>
              <a:buAutoNum type="arabicPeriod"/>
            </a:pPr>
            <a:r>
              <a:rPr b="1" lang="en" sz="2000"/>
              <a:t>Reproducibility and Benchmarking</a:t>
            </a:r>
            <a:endParaRPr b="1" sz="2000"/>
          </a:p>
          <a:p>
            <a:pPr indent="0" lvl="0" marL="457200" rtl="0" algn="l">
              <a:lnSpc>
                <a:spcPct val="115000"/>
              </a:lnSpc>
              <a:spcBef>
                <a:spcPts val="0"/>
              </a:spcBef>
              <a:spcAft>
                <a:spcPts val="0"/>
              </a:spcAft>
              <a:buNone/>
            </a:pPr>
            <a:r>
              <a:rPr lang="en" sz="2000"/>
              <a:t>Comparing and reproducing results across different open source LLMs can be challenging due to differences in architectures, training data, and evaluation metrics. Establishing standardized benchmarks and reproducibility guidelines are essential for transparent evaluation and advancement in the field.</a:t>
            </a:r>
            <a:endParaRPr sz="2000"/>
          </a:p>
          <a:p>
            <a:pPr indent="0" lvl="0" marL="0" rtl="0" algn="l">
              <a:lnSpc>
                <a:spcPct val="115000"/>
              </a:lnSpc>
              <a:spcBef>
                <a:spcPts val="0"/>
              </a:spcBef>
              <a:spcAft>
                <a:spcPts val="0"/>
              </a:spcAft>
              <a:buNone/>
            </a:pPr>
            <a:r>
              <a:t/>
            </a:r>
            <a:endParaRPr sz="2000"/>
          </a:p>
        </p:txBody>
      </p:sp>
      <p:sp>
        <p:nvSpPr>
          <p:cNvPr id="1328" name="Google Shape;1328;p11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1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Closed LLMs</a:t>
            </a:r>
            <a:endParaRPr/>
          </a:p>
        </p:txBody>
      </p:sp>
      <p:sp>
        <p:nvSpPr>
          <p:cNvPr id="1334" name="Google Shape;1334;p113"/>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584200" lvl="0" marL="914400" rtl="0" algn="l">
              <a:lnSpc>
                <a:spcPct val="115000"/>
              </a:lnSpc>
              <a:spcBef>
                <a:spcPts val="0"/>
              </a:spcBef>
              <a:spcAft>
                <a:spcPts val="0"/>
              </a:spcAft>
              <a:buSzPts val="2000"/>
              <a:buChar char="●"/>
            </a:pPr>
            <a:r>
              <a:rPr b="1" lang="en" sz="2000"/>
              <a:t>Lack of Accessibility</a:t>
            </a:r>
            <a:endParaRPr sz="2000"/>
          </a:p>
          <a:p>
            <a:pPr indent="0" lvl="0" marL="914400" rtl="0" algn="l">
              <a:lnSpc>
                <a:spcPct val="115000"/>
              </a:lnSpc>
              <a:spcBef>
                <a:spcPts val="0"/>
              </a:spcBef>
              <a:spcAft>
                <a:spcPts val="0"/>
              </a:spcAft>
              <a:buNone/>
            </a:pPr>
            <a:r>
              <a:rPr lang="en" sz="2000"/>
              <a:t>Closed source models are developed and owned by specific company, and access to these models may be restricted or available only through licensing agreements. This limited accessibility can restrict the ability of researchers and developers to utilize and modify the models.</a:t>
            </a:r>
            <a:endParaRPr sz="2000"/>
          </a:p>
          <a:p>
            <a:pPr indent="-584200" lvl="0" marL="914400" rtl="0" algn="l">
              <a:lnSpc>
                <a:spcPct val="115000"/>
              </a:lnSpc>
              <a:spcBef>
                <a:spcPts val="1000"/>
              </a:spcBef>
              <a:spcAft>
                <a:spcPts val="0"/>
              </a:spcAft>
              <a:buSzPts val="2000"/>
              <a:buChar char="●"/>
            </a:pPr>
            <a:r>
              <a:rPr b="1" lang="en" sz="2000"/>
              <a:t>Lack of Transparency</a:t>
            </a:r>
            <a:endParaRPr b="1" sz="2000"/>
          </a:p>
          <a:p>
            <a:pPr indent="0" lvl="0" marL="914400" rtl="0" algn="l">
              <a:lnSpc>
                <a:spcPct val="115000"/>
              </a:lnSpc>
              <a:spcBef>
                <a:spcPts val="0"/>
              </a:spcBef>
              <a:spcAft>
                <a:spcPts val="0"/>
              </a:spcAft>
              <a:buNone/>
            </a:pPr>
            <a:r>
              <a:rPr lang="en" sz="2000"/>
              <a:t>Closed source models often lack transparency in terms of their architecture, training data, and fine-tuning techniques. The inner workings and details of these models are not openly shared, making it challenging to understand how they make predictions or generate outputs. This lack of transparency can limit researchers' ability to analyze and improve the models.</a:t>
            </a:r>
            <a:endParaRPr sz="2000"/>
          </a:p>
          <a:p>
            <a:pPr indent="-584200" lvl="0" marL="914400" rtl="0" algn="l">
              <a:lnSpc>
                <a:spcPct val="115000"/>
              </a:lnSpc>
              <a:spcBef>
                <a:spcPts val="1000"/>
              </a:spcBef>
              <a:spcAft>
                <a:spcPts val="0"/>
              </a:spcAft>
              <a:buSzPts val="2000"/>
              <a:buChar char="●"/>
            </a:pPr>
            <a:r>
              <a:rPr b="1" lang="en" sz="2000"/>
              <a:t>Lack of Customizability</a:t>
            </a:r>
            <a:endParaRPr b="1" sz="2000"/>
          </a:p>
          <a:p>
            <a:pPr indent="0" lvl="0" marL="914400" rtl="0" algn="l">
              <a:lnSpc>
                <a:spcPct val="115000"/>
              </a:lnSpc>
              <a:spcBef>
                <a:spcPts val="0"/>
              </a:spcBef>
              <a:spcAft>
                <a:spcPts val="0"/>
              </a:spcAft>
              <a:buNone/>
            </a:pPr>
            <a:r>
              <a:rPr lang="en" sz="2000"/>
              <a:t>Cl</a:t>
            </a:r>
            <a:r>
              <a:rPr lang="en" sz="2000"/>
              <a:t>osed source models may offer limited customization options. The ability to fine-tune or modify the models for specific tasks or domains may be restricted or entirely unavailable. This can limit the flexibility and adaptability of the models to specific use cases.</a:t>
            </a:r>
            <a:endParaRPr sz="2000"/>
          </a:p>
          <a:p>
            <a:pPr indent="-584200" lvl="0" marL="914400" rtl="0" algn="l">
              <a:lnSpc>
                <a:spcPct val="115000"/>
              </a:lnSpc>
              <a:spcBef>
                <a:spcPts val="1000"/>
              </a:spcBef>
              <a:spcAft>
                <a:spcPts val="0"/>
              </a:spcAft>
              <a:buSzPts val="2000"/>
              <a:buChar char="●"/>
            </a:pPr>
            <a:r>
              <a:rPr b="1" lang="en" sz="2000"/>
              <a:t>Intellectual Property Rights</a:t>
            </a:r>
            <a:endParaRPr b="1" sz="2000"/>
          </a:p>
          <a:p>
            <a:pPr indent="0" lvl="0" marL="914400" rtl="0" algn="l">
              <a:lnSpc>
                <a:spcPct val="115000"/>
              </a:lnSpc>
              <a:spcBef>
                <a:spcPts val="0"/>
              </a:spcBef>
              <a:spcAft>
                <a:spcPts val="0"/>
              </a:spcAft>
              <a:buNone/>
            </a:pPr>
            <a:r>
              <a:rPr lang="en" sz="2000"/>
              <a:t>Closed source models are typically protected by intellectual property rights, such as copyrights or patents. This means that using or distributing these models without proper authorization may infringe on these rights. This can limit the freedom to use and distribute the models for various purposes.</a:t>
            </a:r>
            <a:endParaRPr sz="2000"/>
          </a:p>
        </p:txBody>
      </p:sp>
      <p:sp>
        <p:nvSpPr>
          <p:cNvPr id="1335" name="Google Shape;1335;p11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1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341" name="Google Shape;1341;p11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Opportunities – Benefits Open Source LLMs</a:t>
            </a:r>
            <a:endParaRPr/>
          </a:p>
        </p:txBody>
      </p:sp>
      <p:sp>
        <p:nvSpPr>
          <p:cNvPr id="1342" name="Google Shape;1342;p114"/>
          <p:cNvSpPr txBox="1"/>
          <p:nvPr>
            <p:ph idx="1" type="body"/>
          </p:nvPr>
        </p:nvSpPr>
        <p:spPr>
          <a:xfrm>
            <a:off x="914400" y="2400300"/>
            <a:ext cx="14998500" cy="5692500"/>
          </a:xfrm>
          <a:prstGeom prst="rect">
            <a:avLst/>
          </a:prstGeom>
        </p:spPr>
        <p:txBody>
          <a:bodyPr anchorCtr="0" anchor="t" bIns="0" lIns="0" spcFirstLastPara="1" rIns="0" wrap="square" tIns="0">
            <a:noAutofit/>
          </a:bodyPr>
          <a:lstStyle/>
          <a:p>
            <a:pPr indent="-585470" lvl="0" marL="914400" rtl="0" algn="l">
              <a:lnSpc>
                <a:spcPct val="115000"/>
              </a:lnSpc>
              <a:spcBef>
                <a:spcPts val="0"/>
              </a:spcBef>
              <a:spcAft>
                <a:spcPts val="0"/>
              </a:spcAft>
              <a:buSzPts val="2020"/>
              <a:buChar char="●"/>
            </a:pPr>
            <a:r>
              <a:rPr b="1" lang="en" sz="2020"/>
              <a:t>Research and Innovation </a:t>
            </a:r>
            <a:endParaRPr b="1" sz="2020"/>
          </a:p>
          <a:p>
            <a:pPr indent="0" lvl="0" marL="914400" rtl="0" algn="l">
              <a:lnSpc>
                <a:spcPct val="115000"/>
              </a:lnSpc>
              <a:spcBef>
                <a:spcPts val="0"/>
              </a:spcBef>
              <a:spcAft>
                <a:spcPts val="0"/>
              </a:spcAft>
              <a:buSzPts val="1018"/>
              <a:buNone/>
            </a:pPr>
            <a:r>
              <a:rPr lang="en" sz="2020"/>
              <a:t>Open source LLMs provide researchers with valuable resources for exploring new techniques, developing novel applications, and advancing the field of natural language processing.</a:t>
            </a:r>
            <a:endParaRPr sz="2020"/>
          </a:p>
          <a:p>
            <a:pPr indent="-585470" lvl="0" marL="914400" rtl="0" algn="l">
              <a:lnSpc>
                <a:spcPct val="115000"/>
              </a:lnSpc>
              <a:spcBef>
                <a:spcPts val="1000"/>
              </a:spcBef>
              <a:spcAft>
                <a:spcPts val="0"/>
              </a:spcAft>
              <a:buSzPts val="2020"/>
              <a:buChar char="●"/>
            </a:pPr>
            <a:r>
              <a:rPr b="1" lang="en" sz="2020"/>
              <a:t>Collaboration and knowledge sharing</a:t>
            </a:r>
            <a:endParaRPr b="1" sz="2020"/>
          </a:p>
          <a:p>
            <a:pPr indent="0" lvl="0" marL="914400" rtl="0" algn="l">
              <a:lnSpc>
                <a:spcPct val="115000"/>
              </a:lnSpc>
              <a:spcBef>
                <a:spcPts val="0"/>
              </a:spcBef>
              <a:spcAft>
                <a:spcPts val="0"/>
              </a:spcAft>
              <a:buSzPts val="1018"/>
              <a:buNone/>
            </a:pPr>
            <a:r>
              <a:rPr lang="en" sz="2020"/>
              <a:t>Open source LLMs promote collaboration by allowing developers to build on top of existing models. Researchers and developers can build upon existing models, share improvements, and collectively advance the field.</a:t>
            </a:r>
            <a:endParaRPr sz="2020"/>
          </a:p>
          <a:p>
            <a:pPr indent="-585470" lvl="0" marL="914400" rtl="0" algn="l">
              <a:lnSpc>
                <a:spcPct val="115000"/>
              </a:lnSpc>
              <a:spcBef>
                <a:spcPts val="1000"/>
              </a:spcBef>
              <a:spcAft>
                <a:spcPts val="0"/>
              </a:spcAft>
              <a:buSzPts val="2020"/>
              <a:buChar char="●"/>
            </a:pPr>
            <a:r>
              <a:rPr b="1" lang="en" sz="2020"/>
              <a:t>Transparency </a:t>
            </a:r>
            <a:endParaRPr b="1" sz="2020"/>
          </a:p>
          <a:p>
            <a:pPr indent="0" lvl="0" marL="914400" rtl="0" algn="l">
              <a:lnSpc>
                <a:spcPct val="115000"/>
              </a:lnSpc>
              <a:spcBef>
                <a:spcPts val="0"/>
              </a:spcBef>
              <a:spcAft>
                <a:spcPts val="0"/>
              </a:spcAft>
              <a:buSzPts val="1018"/>
              <a:buNone/>
            </a:pPr>
            <a:r>
              <a:rPr lang="en" sz="2020"/>
              <a:t>Open source LLMs encourage transparency and accountability by allowing researchers to inspect the models and data used for training.</a:t>
            </a:r>
            <a:endParaRPr sz="2020"/>
          </a:p>
          <a:p>
            <a:pPr indent="-585470" lvl="0" marL="914400" rtl="0" algn="l">
              <a:lnSpc>
                <a:spcPct val="115000"/>
              </a:lnSpc>
              <a:spcBef>
                <a:spcPts val="1000"/>
              </a:spcBef>
              <a:spcAft>
                <a:spcPts val="0"/>
              </a:spcAft>
              <a:buSzPts val="2020"/>
              <a:buChar char="●"/>
            </a:pPr>
            <a:r>
              <a:rPr b="1" lang="en" sz="2020"/>
              <a:t>Democratize access </a:t>
            </a:r>
            <a:endParaRPr b="1" sz="2020"/>
          </a:p>
          <a:p>
            <a:pPr indent="0" lvl="0" marL="914400" rtl="0" algn="l">
              <a:lnSpc>
                <a:spcPct val="115000"/>
              </a:lnSpc>
              <a:spcBef>
                <a:spcPts val="0"/>
              </a:spcBef>
              <a:spcAft>
                <a:spcPts val="0"/>
              </a:spcAft>
              <a:buSzPts val="1018"/>
              <a:buNone/>
            </a:pPr>
            <a:r>
              <a:rPr lang="en" sz="2020"/>
              <a:t>Open source LLMs help to democratize access to state-of-the-art natural language processing technology enabling developers and organizations with limited resources to leverage state-of-the-art models for their applications.</a:t>
            </a:r>
            <a:endParaRPr sz="2020"/>
          </a:p>
          <a:p>
            <a:pPr indent="-585470" lvl="0" marL="914400" rtl="0" algn="l">
              <a:lnSpc>
                <a:spcPct val="115000"/>
              </a:lnSpc>
              <a:spcBef>
                <a:spcPts val="1000"/>
              </a:spcBef>
              <a:spcAft>
                <a:spcPts val="0"/>
              </a:spcAft>
              <a:buSzPts val="2020"/>
              <a:buChar char="●"/>
            </a:pPr>
            <a:r>
              <a:rPr b="1" lang="en" sz="2020"/>
              <a:t>Federated LLMs</a:t>
            </a:r>
            <a:endParaRPr b="1" sz="2020"/>
          </a:p>
          <a:p>
            <a:pPr indent="0" lvl="0" marL="914400" rtl="0" algn="l">
              <a:lnSpc>
                <a:spcPct val="115000"/>
              </a:lnSpc>
              <a:spcBef>
                <a:spcPts val="0"/>
              </a:spcBef>
              <a:spcAft>
                <a:spcPts val="0"/>
              </a:spcAft>
              <a:buSzPts val="1018"/>
              <a:buNone/>
            </a:pPr>
            <a:r>
              <a:rPr lang="en" sz="2020"/>
              <a:t>Open source LLMs support the emergence of decentralized and federated LLMs, allowing for increased privacy and data control.</a:t>
            </a:r>
            <a:endParaRPr sz="202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6" name="Shape 1346"/>
        <p:cNvGrpSpPr/>
        <p:nvPr/>
      </p:nvGrpSpPr>
      <p:grpSpPr>
        <a:xfrm>
          <a:off x="0" y="0"/>
          <a:ext cx="0" cy="0"/>
          <a:chOff x="0" y="0"/>
          <a:chExt cx="0" cy="0"/>
        </a:xfrm>
      </p:grpSpPr>
      <p:sp>
        <p:nvSpPr>
          <p:cNvPr id="1347" name="Google Shape;1347;p115"/>
          <p:cNvSpPr txBox="1"/>
          <p:nvPr>
            <p:ph type="title"/>
          </p:nvPr>
        </p:nvSpPr>
        <p:spPr>
          <a:xfrm>
            <a:off x="623400" y="468019"/>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Emerging Trends</a:t>
            </a:r>
            <a:endParaRPr/>
          </a:p>
        </p:txBody>
      </p:sp>
      <p:graphicFrame>
        <p:nvGraphicFramePr>
          <p:cNvPr id="1348" name="Google Shape;1348;p115"/>
          <p:cNvGraphicFramePr/>
          <p:nvPr/>
        </p:nvGraphicFramePr>
        <p:xfrm>
          <a:off x="799246" y="1561410"/>
          <a:ext cx="3000000" cy="3000000"/>
        </p:xfrm>
        <a:graphic>
          <a:graphicData uri="http://schemas.openxmlformats.org/drawingml/2006/table">
            <a:tbl>
              <a:tblPr>
                <a:noFill/>
                <a:tableStyleId>{27B43AA7-FB3D-4F27-8487-1CE36CDACCF7}</a:tableStyleId>
              </a:tblPr>
              <a:tblGrid>
                <a:gridCol w="5072750"/>
                <a:gridCol w="11347850"/>
              </a:tblGrid>
              <a:tr h="1165300">
                <a:tc>
                  <a:txBody>
                    <a:bodyPr/>
                    <a:lstStyle/>
                    <a:p>
                      <a:pPr indent="0" lvl="0" marL="0" marR="0" rtl="0" algn="l">
                        <a:lnSpc>
                          <a:spcPct val="115000"/>
                        </a:lnSpc>
                        <a:spcBef>
                          <a:spcPts val="0"/>
                        </a:spcBef>
                        <a:spcAft>
                          <a:spcPts val="2000"/>
                        </a:spcAft>
                        <a:buNone/>
                      </a:pPr>
                      <a:r>
                        <a:rPr b="1" lang="en" sz="2200">
                          <a:solidFill>
                            <a:schemeClr val="lt1"/>
                          </a:solidFill>
                        </a:rPr>
                        <a:t>Emergence of Small and Medium Language Models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While LLMs dominate headlines, there’s growing interest in smaller, more efficient models. These models strike a balance between performance and resource requirements, making them suitable for various applications, especially in resource-constrained environments.</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Customized Local Models and Data Pipelines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We’re witnessing see a shift toward customized AI models tailored to specific use cases. Organizations will create local models that cater to their unique requirements, leveraging domain-specific data and fine-tuning. Efficient data pipelines will play a crucial role in managing and updating these models.</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AI on Edge</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Increased adoption of Edge AI - running AI algorithms directly on devices (such as smartphones, IoT devices, or edge servers) rather than relying solely on cloud-based processing, due to its benefits on privacy, latency reduction and real time decision making. </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Explainable AI and Ethical AI</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Progress in making AI models more interpretable and transparent, helping users understand decision-making processes. Increased focus on developing AI systems that are fair, unbiased, and ethically sound, addressing issues of accountability and trust.</a:t>
                      </a:r>
                      <a:endParaRPr sz="2000"/>
                    </a:p>
                  </a:txBody>
                  <a:tcPr marT="182850" marB="182850" marR="182850" marL="182850" anchor="ctr"/>
                </a:tc>
              </a:tr>
              <a:tr h="958550">
                <a:tc>
                  <a:txBody>
                    <a:bodyPr/>
                    <a:lstStyle/>
                    <a:p>
                      <a:pPr indent="0" lvl="0" marL="0" rtl="0" algn="l">
                        <a:lnSpc>
                          <a:spcPct val="115000"/>
                        </a:lnSpc>
                        <a:spcBef>
                          <a:spcPts val="0"/>
                        </a:spcBef>
                        <a:spcAft>
                          <a:spcPts val="2000"/>
                        </a:spcAft>
                        <a:buNone/>
                      </a:pPr>
                      <a:r>
                        <a:rPr b="1" lang="en" sz="2200">
                          <a:solidFill>
                            <a:schemeClr val="lt1"/>
                          </a:solidFill>
                        </a:rPr>
                        <a:t>Fast-Paced Legislation Process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As AI continues to evolve, governments worldwide are racing to create regulations aimed at addressing AI’s impact on society, privacy, and fairness.</a:t>
                      </a:r>
                      <a:endParaRPr sz="2000"/>
                    </a:p>
                  </a:txBody>
                  <a:tcPr marT="182850" marB="182850" marR="182850" marL="182850" anchor="ctr"/>
                </a:tc>
              </a:tr>
              <a:tr h="751900">
                <a:tc>
                  <a:txBody>
                    <a:bodyPr/>
                    <a:lstStyle/>
                    <a:p>
                      <a:pPr indent="0" lvl="0" marL="0" rtl="0" algn="l">
                        <a:lnSpc>
                          <a:spcPct val="115000"/>
                        </a:lnSpc>
                        <a:spcBef>
                          <a:spcPts val="0"/>
                        </a:spcBef>
                        <a:spcAft>
                          <a:spcPts val="2000"/>
                        </a:spcAft>
                        <a:buNone/>
                      </a:pPr>
                      <a:r>
                        <a:rPr b="1" lang="en" sz="2200">
                          <a:solidFill>
                            <a:schemeClr val="lt1"/>
                          </a:solidFill>
                        </a:rPr>
                        <a:t>Open Source, AI and Collaboration</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The open-source community is and will continue to play a crucial role in shaping AI development. </a:t>
                      </a:r>
                      <a:endParaRPr sz="2000"/>
                    </a:p>
                  </a:txBody>
                  <a:tcPr marT="182850" marB="182850" marR="182850" marL="182850" anchor="ctr"/>
                </a:tc>
              </a:tr>
            </a:tbl>
          </a:graphicData>
        </a:graphic>
      </p:graphicFrame>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3" name="Shape 1353"/>
        <p:cNvGrpSpPr/>
        <p:nvPr/>
      </p:nvGrpSpPr>
      <p:grpSpPr>
        <a:xfrm>
          <a:off x="0" y="0"/>
          <a:ext cx="0" cy="0"/>
          <a:chOff x="0" y="0"/>
          <a:chExt cx="0" cy="0"/>
        </a:xfrm>
      </p:grpSpPr>
      <p:sp>
        <p:nvSpPr>
          <p:cNvPr id="1354" name="Google Shape;1354;p11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&amp; AI - Core Principles to Embrace</a:t>
            </a:r>
            <a:endParaRPr/>
          </a:p>
        </p:txBody>
      </p:sp>
      <p:sp>
        <p:nvSpPr>
          <p:cNvPr id="1355" name="Google Shape;1355;p116"/>
          <p:cNvSpPr/>
          <p:nvPr/>
        </p:nvSpPr>
        <p:spPr>
          <a:xfrm>
            <a:off x="11168325" y="3145463"/>
            <a:ext cx="7026000" cy="2093400"/>
          </a:xfrm>
          <a:prstGeom prst="chevron">
            <a:avLst>
              <a:gd fmla="val 50000" name="adj"/>
            </a:avLst>
          </a:prstGeom>
          <a:solidFill>
            <a:srgbClr val="1068A2"/>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don’t need to create an AI  project to benefit from it</a:t>
            </a:r>
            <a:endParaRPr b="1" sz="2600">
              <a:solidFill>
                <a:srgbClr val="FFFFFF"/>
              </a:solidFill>
              <a:latin typeface="Red Hat Display"/>
              <a:ea typeface="Red Hat Display"/>
              <a:cs typeface="Red Hat Display"/>
              <a:sym typeface="Red Hat Display"/>
            </a:endParaRPr>
          </a:p>
        </p:txBody>
      </p:sp>
      <p:sp>
        <p:nvSpPr>
          <p:cNvPr id="1356" name="Google Shape;1356;p116"/>
          <p:cNvSpPr txBox="1"/>
          <p:nvPr/>
        </p:nvSpPr>
        <p:spPr>
          <a:xfrm>
            <a:off x="12334050" y="589177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can join an existing open source AI project and excel in it and drive to a leadership position.</a:t>
            </a:r>
            <a:endParaRPr sz="2600">
              <a:latin typeface="Red Hat Display"/>
              <a:ea typeface="Red Hat Display"/>
              <a:cs typeface="Red Hat Display"/>
              <a:sym typeface="Red Hat Display"/>
            </a:endParaRPr>
          </a:p>
        </p:txBody>
      </p:sp>
      <p:sp>
        <p:nvSpPr>
          <p:cNvPr id="1357" name="Google Shape;1357;p116"/>
          <p:cNvSpPr/>
          <p:nvPr/>
        </p:nvSpPr>
        <p:spPr>
          <a:xfrm>
            <a:off x="0" y="3145200"/>
            <a:ext cx="6366600" cy="2094000"/>
          </a:xfrm>
          <a:prstGeom prst="homePlate">
            <a:avLst>
              <a:gd fmla="val 50000" name="adj"/>
            </a:avLst>
          </a:prstGeom>
          <a:solidFill>
            <a:srgbClr val="001735">
              <a:alpha val="75000"/>
            </a:srgbClr>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can’t hire all the AI Experts in the world</a:t>
            </a:r>
            <a:endParaRPr b="1" sz="2600">
              <a:solidFill>
                <a:srgbClr val="FFFFFF"/>
              </a:solidFill>
              <a:latin typeface="Red Hat Display"/>
              <a:ea typeface="Red Hat Display"/>
              <a:cs typeface="Red Hat Display"/>
              <a:sym typeface="Red Hat Display"/>
            </a:endParaRPr>
          </a:p>
        </p:txBody>
      </p:sp>
      <p:sp>
        <p:nvSpPr>
          <p:cNvPr id="1358" name="Google Shape;1358;p116"/>
          <p:cNvSpPr txBox="1"/>
          <p:nvPr/>
        </p:nvSpPr>
        <p:spPr>
          <a:xfrm>
            <a:off x="231998" y="589174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need to collaborate with all of them working to address the same challenges as us. </a:t>
            </a:r>
            <a:endParaRPr sz="2600">
              <a:latin typeface="Red Hat Display"/>
              <a:ea typeface="Red Hat Display"/>
              <a:cs typeface="Red Hat Display"/>
              <a:sym typeface="Red Hat Display"/>
            </a:endParaRPr>
          </a:p>
        </p:txBody>
      </p:sp>
      <p:sp>
        <p:nvSpPr>
          <p:cNvPr id="1359" name="Google Shape;1359;p116"/>
          <p:cNvSpPr/>
          <p:nvPr/>
        </p:nvSpPr>
        <p:spPr>
          <a:xfrm>
            <a:off x="5303063" y="3145238"/>
            <a:ext cx="6929400" cy="2094000"/>
          </a:xfrm>
          <a:prstGeom prst="chevron">
            <a:avLst>
              <a:gd fmla="val 50000" name="adj"/>
            </a:avLst>
          </a:prstGeom>
          <a:solidFill>
            <a:srgbClr val="3F3F3F"/>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Open Source AI R&amp;D creates significant value</a:t>
            </a:r>
            <a:endParaRPr b="1" sz="2600">
              <a:solidFill>
                <a:srgbClr val="FFFFFF"/>
              </a:solidFill>
              <a:latin typeface="Red Hat Display"/>
              <a:ea typeface="Red Hat Display"/>
              <a:cs typeface="Red Hat Display"/>
              <a:sym typeface="Red Hat Display"/>
            </a:endParaRPr>
          </a:p>
        </p:txBody>
      </p:sp>
      <p:sp>
        <p:nvSpPr>
          <p:cNvPr id="1360" name="Google Shape;1360;p116"/>
          <p:cNvSpPr txBox="1"/>
          <p:nvPr/>
        </p:nvSpPr>
        <p:spPr>
          <a:xfrm>
            <a:off x="6147937" y="5891813"/>
            <a:ext cx="52398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Internal R&amp;D claims portions of that external open source AI R&amp;D and builds innovation on top of it. </a:t>
            </a:r>
            <a:endParaRPr sz="2600">
              <a:latin typeface="Red Hat Display"/>
              <a:ea typeface="Red Hat Display"/>
              <a:cs typeface="Red Hat Display"/>
              <a:sym typeface="Red Hat Display"/>
            </a:endParaRPr>
          </a:p>
        </p:txBody>
      </p:sp>
      <p:sp>
        <p:nvSpPr>
          <p:cNvPr id="1361" name="Google Shape;1361;p11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sp>
        <p:nvSpPr>
          <p:cNvPr id="1366" name="Google Shape;1366;p11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a:t>
            </a:r>
            <a:r>
              <a:rPr lang="en"/>
              <a:t> does the remainder of 2024 look like?</a:t>
            </a:r>
            <a:endParaRPr/>
          </a:p>
        </p:txBody>
      </p:sp>
      <p:sp>
        <p:nvSpPr>
          <p:cNvPr id="1367" name="Google Shape;1367;p11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368" name="Google Shape;1368;p117"/>
          <p:cNvSpPr txBox="1"/>
          <p:nvPr>
            <p:ph idx="1" type="body"/>
          </p:nvPr>
        </p:nvSpPr>
        <p:spPr>
          <a:xfrm>
            <a:off x="712850" y="1997200"/>
            <a:ext cx="16459200" cy="6000900"/>
          </a:xfrm>
          <a:prstGeom prst="rect">
            <a:avLst/>
          </a:prstGeom>
        </p:spPr>
        <p:txBody>
          <a:bodyPr anchorCtr="0" anchor="ctr" bIns="0" lIns="0" spcFirstLastPara="1" rIns="0" wrap="square" tIns="0">
            <a:normAutofit/>
          </a:bodyPr>
          <a:lstStyle/>
          <a:p>
            <a:pPr indent="-571500" lvl="0" marL="685800" rtl="0" algn="l">
              <a:spcBef>
                <a:spcPts val="0"/>
              </a:spcBef>
              <a:spcAft>
                <a:spcPts val="0"/>
              </a:spcAft>
              <a:buClr>
                <a:srgbClr val="1096D5"/>
              </a:buClr>
              <a:buSzPts val="3800"/>
              <a:buChar char="●"/>
            </a:pPr>
            <a:r>
              <a:rPr lang="en" sz="3800"/>
              <a:t>Hosting of new projects providing additional enabling AI technologies</a:t>
            </a:r>
            <a:endParaRPr sz="3800"/>
          </a:p>
          <a:p>
            <a:pPr indent="-571500" lvl="0" marL="685800" rtl="0" algn="l">
              <a:spcBef>
                <a:spcPts val="0"/>
              </a:spcBef>
              <a:spcAft>
                <a:spcPts val="0"/>
              </a:spcAft>
              <a:buClr>
                <a:srgbClr val="1096D5"/>
              </a:buClr>
              <a:buSzPts val="3800"/>
              <a:buChar char="●"/>
            </a:pPr>
            <a:r>
              <a:rPr lang="en" sz="3800"/>
              <a:t>New collaborations with other LF umbrellas  </a:t>
            </a:r>
            <a:endParaRPr sz="3800"/>
          </a:p>
          <a:p>
            <a:pPr indent="-571500" lvl="0" marL="685800" rtl="0" algn="l">
              <a:spcBef>
                <a:spcPts val="0"/>
              </a:spcBef>
              <a:spcAft>
                <a:spcPts val="0"/>
              </a:spcAft>
              <a:buClr>
                <a:srgbClr val="1096D5"/>
              </a:buClr>
              <a:buSzPts val="3800"/>
              <a:buChar char="●"/>
            </a:pPr>
            <a:r>
              <a:rPr lang="en" sz="3800"/>
              <a:t>Implementing new technical integrations across projects </a:t>
            </a:r>
            <a:endParaRPr sz="3800"/>
          </a:p>
          <a:p>
            <a:pPr indent="-571500" lvl="0" marL="685800" rtl="0" algn="l">
              <a:spcBef>
                <a:spcPts val="0"/>
              </a:spcBef>
              <a:spcAft>
                <a:spcPts val="0"/>
              </a:spcAft>
              <a:buClr>
                <a:srgbClr val="1096D5"/>
              </a:buClr>
              <a:buSzPts val="3800"/>
              <a:buChar char="●"/>
            </a:pPr>
            <a:r>
              <a:rPr lang="en" sz="3800"/>
              <a:t>Growing the Generative AI Commons </a:t>
            </a:r>
            <a:endParaRPr sz="3800"/>
          </a:p>
          <a:p>
            <a:pPr indent="-571500" lvl="0" marL="685800" rtl="0" algn="l">
              <a:spcBef>
                <a:spcPts val="0"/>
              </a:spcBef>
              <a:spcAft>
                <a:spcPts val="0"/>
              </a:spcAft>
              <a:buClr>
                <a:srgbClr val="1096D5"/>
              </a:buClr>
              <a:buSzPts val="3800"/>
              <a:buChar char="●"/>
            </a:pPr>
            <a:r>
              <a:rPr lang="en" sz="3800"/>
              <a:t>Driving the Model Openness Framework to production </a:t>
            </a:r>
            <a:endParaRPr sz="3800"/>
          </a:p>
          <a:p>
            <a:pPr indent="-571500" lvl="0" marL="685800" rtl="0" algn="l">
              <a:spcBef>
                <a:spcPts val="0"/>
              </a:spcBef>
              <a:spcAft>
                <a:spcPts val="0"/>
              </a:spcAft>
              <a:buClr>
                <a:srgbClr val="1096D5"/>
              </a:buClr>
              <a:buSzPts val="3800"/>
              <a:buChar char="●"/>
            </a:pPr>
            <a:r>
              <a:rPr lang="en" sz="3800"/>
              <a:t>Providing new training courses </a:t>
            </a:r>
            <a:endParaRPr sz="38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2" name="Shape 1372"/>
        <p:cNvGrpSpPr/>
        <p:nvPr/>
      </p:nvGrpSpPr>
      <p:grpSpPr>
        <a:xfrm>
          <a:off x="0" y="0"/>
          <a:ext cx="0" cy="0"/>
          <a:chOff x="0" y="0"/>
          <a:chExt cx="0" cy="0"/>
        </a:xfrm>
      </p:grpSpPr>
      <p:sp>
        <p:nvSpPr>
          <p:cNvPr id="1373" name="Google Shape;1373;p118"/>
          <p:cNvSpPr txBox="1"/>
          <p:nvPr/>
        </p:nvSpPr>
        <p:spPr>
          <a:xfrm>
            <a:off x="17736509" y="9875520"/>
            <a:ext cx="552000" cy="4116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800">
                <a:solidFill>
                  <a:srgbClr val="FFFFFF"/>
                </a:solidFill>
                <a:latin typeface="Gill Sans"/>
                <a:ea typeface="Gill Sans"/>
                <a:cs typeface="Gill Sans"/>
                <a:sym typeface="Gill Sans"/>
              </a:rPr>
              <a:t>‹#›</a:t>
            </a:fld>
            <a:endParaRPr sz="1800">
              <a:solidFill>
                <a:srgbClr val="FFFFFF"/>
              </a:solidFill>
              <a:latin typeface="Gill Sans"/>
              <a:ea typeface="Gill Sans"/>
              <a:cs typeface="Gill Sans"/>
              <a:sym typeface="Gill Sans"/>
            </a:endParaRPr>
          </a:p>
        </p:txBody>
      </p:sp>
      <p:sp>
        <p:nvSpPr>
          <p:cNvPr id="1374" name="Google Shape;1374;p11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375" name="Google Shape;1375;p118"/>
          <p:cNvSpPr txBox="1"/>
          <p:nvPr>
            <p:ph type="title"/>
          </p:nvPr>
        </p:nvSpPr>
        <p:spPr>
          <a:xfrm>
            <a:off x="9801200" y="2284850"/>
            <a:ext cx="8090400" cy="2964600"/>
          </a:xfrm>
          <a:prstGeom prst="rect">
            <a:avLst/>
          </a:prstGeom>
        </p:spPr>
        <p:txBody>
          <a:bodyPr anchorCtr="0" anchor="ctr" bIns="0" lIns="0" spcFirstLastPara="1" rIns="0" wrap="square" tIns="0">
            <a:noAutofit/>
          </a:bodyPr>
          <a:lstStyle/>
          <a:p>
            <a:pPr indent="0" lvl="0" marL="0" rtl="0" algn="ctr">
              <a:lnSpc>
                <a:spcPct val="115000"/>
              </a:lnSpc>
              <a:spcBef>
                <a:spcPts val="0"/>
              </a:spcBef>
              <a:spcAft>
                <a:spcPts val="0"/>
              </a:spcAft>
              <a:buNone/>
            </a:pPr>
            <a:r>
              <a:rPr lang="en" sz="4800">
                <a:solidFill>
                  <a:schemeClr val="lt1"/>
                </a:solidFill>
              </a:rPr>
              <a:t>Join us?</a:t>
            </a:r>
            <a:endParaRPr sz="4800">
              <a:solidFill>
                <a:schemeClr val="lt1"/>
              </a:solidFill>
            </a:endParaRPr>
          </a:p>
          <a:p>
            <a:pPr indent="0" lvl="0" marL="0" rtl="0" algn="ctr">
              <a:lnSpc>
                <a:spcPct val="115000"/>
              </a:lnSpc>
              <a:spcBef>
                <a:spcPts val="0"/>
              </a:spcBef>
              <a:spcAft>
                <a:spcPts val="0"/>
              </a:spcAft>
              <a:buNone/>
            </a:pPr>
            <a:r>
              <a:rPr lang="en" sz="4800">
                <a:solidFill>
                  <a:schemeClr val="lt1"/>
                </a:solidFill>
              </a:rPr>
              <a:t>Incubate your project?</a:t>
            </a:r>
            <a:endParaRPr sz="4800">
              <a:solidFill>
                <a:schemeClr val="lt1"/>
              </a:solidFill>
            </a:endParaRPr>
          </a:p>
          <a:p>
            <a:pPr indent="0" lvl="0" marL="0" rtl="0" algn="ctr">
              <a:lnSpc>
                <a:spcPct val="115000"/>
              </a:lnSpc>
              <a:spcBef>
                <a:spcPts val="0"/>
              </a:spcBef>
              <a:spcAft>
                <a:spcPts val="0"/>
              </a:spcAft>
              <a:buNone/>
            </a:pPr>
            <a:r>
              <a:rPr lang="en" sz="4800">
                <a:solidFill>
                  <a:schemeClr val="lt1"/>
                </a:solidFill>
              </a:rPr>
              <a:t>Start a new initiative?</a:t>
            </a:r>
            <a:endParaRPr sz="4800">
              <a:solidFill>
                <a:schemeClr val="lt1"/>
              </a:solidFill>
            </a:endParaRPr>
          </a:p>
          <a:p>
            <a:pPr indent="0" lvl="0" marL="0" rtl="0" algn="ctr">
              <a:lnSpc>
                <a:spcPct val="115000"/>
              </a:lnSpc>
              <a:spcBef>
                <a:spcPts val="0"/>
              </a:spcBef>
              <a:spcAft>
                <a:spcPts val="0"/>
              </a:spcAft>
              <a:buNone/>
            </a:pPr>
            <a:r>
              <a:rPr lang="en" sz="4800">
                <a:solidFill>
                  <a:schemeClr val="lt1"/>
                </a:solidFill>
              </a:rPr>
              <a:t>Discuss open source AI?</a:t>
            </a:r>
            <a:endParaRPr sz="4800">
              <a:solidFill>
                <a:schemeClr val="lt1"/>
              </a:solidFill>
            </a:endParaRPr>
          </a:p>
          <a:p>
            <a:pPr indent="0" lvl="0" marL="0" rtl="0" algn="ctr">
              <a:lnSpc>
                <a:spcPct val="115000"/>
              </a:lnSpc>
              <a:spcBef>
                <a:spcPts val="0"/>
              </a:spcBef>
              <a:spcAft>
                <a:spcPts val="0"/>
              </a:spcAft>
              <a:buNone/>
            </a:pPr>
            <a:r>
              <a:rPr lang="en" sz="4800">
                <a:solidFill>
                  <a:schemeClr val="lt1"/>
                </a:solidFill>
              </a:rPr>
              <a:t>Connect with projects?</a:t>
            </a:r>
            <a:endParaRPr sz="4800">
              <a:solidFill>
                <a:schemeClr val="lt1"/>
              </a:solidFill>
            </a:endParaRPr>
          </a:p>
        </p:txBody>
      </p:sp>
      <p:sp>
        <p:nvSpPr>
          <p:cNvPr id="1376" name="Google Shape;1376;p118"/>
          <p:cNvSpPr txBox="1"/>
          <p:nvPr>
            <p:ph idx="4294967295" type="body"/>
          </p:nvPr>
        </p:nvSpPr>
        <p:spPr>
          <a:xfrm>
            <a:off x="622800" y="2293100"/>
            <a:ext cx="7998600" cy="2172000"/>
          </a:xfrm>
          <a:prstGeom prst="rect">
            <a:avLst/>
          </a:prstGeom>
          <a:noFill/>
          <a:ln>
            <a:noFill/>
          </a:ln>
        </p:spPr>
        <p:txBody>
          <a:bodyPr anchorCtr="0" anchor="ctr" bIns="68550" lIns="137150" spcFirstLastPara="1" rIns="137150" wrap="square" tIns="68550">
            <a:noAutofit/>
          </a:bodyPr>
          <a:lstStyle/>
          <a:p>
            <a:pPr indent="0" lvl="0" marL="0" rtl="0" algn="ctr">
              <a:spcBef>
                <a:spcPts val="0"/>
              </a:spcBef>
              <a:spcAft>
                <a:spcPts val="0"/>
              </a:spcAft>
              <a:buSzPts val="3600"/>
              <a:buNone/>
            </a:pPr>
            <a:r>
              <a:rPr lang="en" sz="4800"/>
              <a:t>https://lfaidata.foundation </a:t>
            </a:r>
            <a:endParaRPr sz="4800"/>
          </a:p>
          <a:p>
            <a:pPr indent="0" lvl="0" marL="0" rtl="0" algn="ctr">
              <a:lnSpc>
                <a:spcPct val="100000"/>
              </a:lnSpc>
              <a:spcBef>
                <a:spcPts val="1600"/>
              </a:spcBef>
              <a:spcAft>
                <a:spcPts val="0"/>
              </a:spcAft>
              <a:buSzPts val="3600"/>
              <a:buNone/>
            </a:pPr>
            <a:r>
              <a:rPr lang="en" sz="4800">
                <a:uFill>
                  <a:noFill/>
                </a:uFill>
                <a:hlinkClick r:id="rId3"/>
              </a:rPr>
              <a:t>info@lfaidata.foundation</a:t>
            </a:r>
            <a:endParaRPr sz="4800"/>
          </a:p>
        </p:txBody>
      </p:sp>
      <p:pic>
        <p:nvPicPr>
          <p:cNvPr descr="A close up of a sign&#10;&#10;Description generated with very high confidence" id="1377" name="Google Shape;1377;p118">
            <a:hlinkClick r:id="rId4"/>
          </p:cNvPr>
          <p:cNvPicPr preferRelativeResize="0"/>
          <p:nvPr/>
        </p:nvPicPr>
        <p:blipFill rotWithShape="1">
          <a:blip r:embed="rId5">
            <a:alphaModFix/>
          </a:blip>
          <a:srcRect b="0" l="0" r="0" t="0"/>
          <a:stretch/>
        </p:blipFill>
        <p:spPr>
          <a:xfrm>
            <a:off x="4688242" y="5000292"/>
            <a:ext cx="702828" cy="494862"/>
          </a:xfrm>
          <a:prstGeom prst="rect">
            <a:avLst/>
          </a:prstGeom>
          <a:noFill/>
          <a:ln>
            <a:noFill/>
          </a:ln>
        </p:spPr>
      </p:pic>
      <p:pic>
        <p:nvPicPr>
          <p:cNvPr descr="A picture containing clipart&#10;&#10;Description generated with very high confidence" id="1378" name="Google Shape;1378;p118">
            <a:hlinkClick r:id="rId6"/>
          </p:cNvPr>
          <p:cNvPicPr preferRelativeResize="0"/>
          <p:nvPr/>
        </p:nvPicPr>
        <p:blipFill rotWithShape="1">
          <a:blip r:embed="rId7">
            <a:alphaModFix/>
          </a:blip>
          <a:srcRect b="0" l="0" r="0" t="0"/>
          <a:stretch/>
        </p:blipFill>
        <p:spPr>
          <a:xfrm>
            <a:off x="3879356" y="5000292"/>
            <a:ext cx="545260" cy="494859"/>
          </a:xfrm>
          <a:prstGeom prst="rect">
            <a:avLst/>
          </a:prstGeom>
          <a:noFill/>
          <a:ln>
            <a:noFill/>
          </a:ln>
        </p:spPr>
      </p:pic>
      <p:pic>
        <p:nvPicPr>
          <p:cNvPr id="1379" name="Google Shape;1379;p118">
            <a:hlinkClick r:id="rId8"/>
          </p:cNvPr>
          <p:cNvPicPr preferRelativeResize="0"/>
          <p:nvPr/>
        </p:nvPicPr>
        <p:blipFill>
          <a:blip r:embed="rId9">
            <a:alphaModFix/>
          </a:blip>
          <a:stretch>
            <a:fillRect/>
          </a:stretch>
        </p:blipFill>
        <p:spPr>
          <a:xfrm>
            <a:off x="2956988" y="4994450"/>
            <a:ext cx="609376" cy="506534"/>
          </a:xfrm>
          <a:prstGeom prst="rect">
            <a:avLst/>
          </a:prstGeom>
          <a:noFill/>
          <a:ln>
            <a:noFill/>
          </a:ln>
        </p:spPr>
      </p:pic>
      <p:pic>
        <p:nvPicPr>
          <p:cNvPr id="1380" name="Google Shape;1380;p118">
            <a:hlinkClick r:id="rId10"/>
          </p:cNvPr>
          <p:cNvPicPr preferRelativeResize="0"/>
          <p:nvPr/>
        </p:nvPicPr>
        <p:blipFill>
          <a:blip r:embed="rId11">
            <a:alphaModFix/>
          </a:blip>
          <a:stretch>
            <a:fillRect/>
          </a:stretch>
        </p:blipFill>
        <p:spPr>
          <a:xfrm>
            <a:off x="5699982" y="4975099"/>
            <a:ext cx="545251" cy="545251"/>
          </a:xfrm>
          <a:prstGeom prst="rect">
            <a:avLst/>
          </a:prstGeom>
          <a:noFill/>
          <a:ln>
            <a:noFill/>
          </a:ln>
        </p:spPr>
      </p:pic>
      <p:pic>
        <p:nvPicPr>
          <p:cNvPr id="1381" name="Google Shape;1381;p118">
            <a:hlinkClick r:id="rId12"/>
          </p:cNvPr>
          <p:cNvPicPr preferRelativeResize="0"/>
          <p:nvPr/>
        </p:nvPicPr>
        <p:blipFill>
          <a:blip r:embed="rId13">
            <a:alphaModFix/>
          </a:blip>
          <a:stretch>
            <a:fillRect/>
          </a:stretch>
        </p:blipFill>
        <p:spPr>
          <a:xfrm>
            <a:off x="6554156" y="4949900"/>
            <a:ext cx="545251" cy="545251"/>
          </a:xfrm>
          <a:prstGeom prst="rect">
            <a:avLst/>
          </a:prstGeom>
          <a:noFill/>
          <a:ln>
            <a:noFill/>
          </a:ln>
        </p:spPr>
      </p:pic>
      <p:pic>
        <p:nvPicPr>
          <p:cNvPr id="1382" name="Google Shape;1382;p118">
            <a:hlinkClick r:id="rId14"/>
          </p:cNvPr>
          <p:cNvPicPr preferRelativeResize="0"/>
          <p:nvPr/>
        </p:nvPicPr>
        <p:blipFill>
          <a:blip r:embed="rId15">
            <a:alphaModFix/>
          </a:blip>
          <a:stretch>
            <a:fillRect/>
          </a:stretch>
        </p:blipFill>
        <p:spPr>
          <a:xfrm>
            <a:off x="2288496" y="5025512"/>
            <a:ext cx="484206" cy="494848"/>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F AI &amp; Data">
  <a:themeElements>
    <a:clrScheme name="Simple Light">
      <a:dk1>
        <a:srgbClr val="000000"/>
      </a:dk1>
      <a:lt1>
        <a:srgbClr val="FFFFFF"/>
      </a:lt1>
      <a:dk2>
        <a:srgbClr val="595959"/>
      </a:dk2>
      <a:lt2>
        <a:srgbClr val="EEEEEE"/>
      </a:lt2>
      <a:accent1>
        <a:srgbClr val="0088FF"/>
      </a:accent1>
      <a:accent2>
        <a:srgbClr val="672CE2"/>
      </a:accent2>
      <a:accent3>
        <a:srgbClr val="19006D"/>
      </a:accent3>
      <a:accent4>
        <a:srgbClr val="12E2E2"/>
      </a:accent4>
      <a:accent5>
        <a:srgbClr val="FF00AA"/>
      </a:accent5>
      <a:accent6>
        <a:srgbClr val="D0CFCF"/>
      </a:accent6>
      <a:hlink>
        <a:srgbClr val="008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